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11" r:id="rId3"/>
    <p:sldId id="312" r:id="rId4"/>
    <p:sldId id="313" r:id="rId5"/>
    <p:sldId id="257" r:id="rId6"/>
    <p:sldId id="282" r:id="rId7"/>
    <p:sldId id="285" r:id="rId8"/>
    <p:sldId id="279" r:id="rId9"/>
    <p:sldId id="288" r:id="rId10"/>
    <p:sldId id="262" r:id="rId11"/>
    <p:sldId id="258" r:id="rId12"/>
    <p:sldId id="259" r:id="rId13"/>
    <p:sldId id="286" r:id="rId14"/>
    <p:sldId id="260" r:id="rId15"/>
    <p:sldId id="269" r:id="rId16"/>
    <p:sldId id="274" r:id="rId17"/>
    <p:sldId id="273" r:id="rId18"/>
    <p:sldId id="265" r:id="rId19"/>
    <p:sldId id="284" r:id="rId20"/>
    <p:sldId id="277" r:id="rId21"/>
    <p:sldId id="278" r:id="rId22"/>
    <p:sldId id="271" r:id="rId23"/>
    <p:sldId id="276" r:id="rId24"/>
    <p:sldId id="261" r:id="rId25"/>
    <p:sldId id="298" r:id="rId26"/>
    <p:sldId id="296" r:id="rId27"/>
    <p:sldId id="297" r:id="rId28"/>
    <p:sldId id="267" r:id="rId29"/>
    <p:sldId id="287" r:id="rId30"/>
    <p:sldId id="268" r:id="rId31"/>
    <p:sldId id="299" r:id="rId32"/>
    <p:sldId id="300" r:id="rId33"/>
    <p:sldId id="301" r:id="rId34"/>
    <p:sldId id="309" r:id="rId35"/>
    <p:sldId id="302" r:id="rId36"/>
    <p:sldId id="303" r:id="rId37"/>
    <p:sldId id="304" r:id="rId38"/>
    <p:sldId id="305" r:id="rId39"/>
    <p:sldId id="306" r:id="rId40"/>
    <p:sldId id="307" r:id="rId41"/>
    <p:sldId id="310"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980E"/>
    <a:srgbClr val="2DED15"/>
    <a:srgbClr val="CE7D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4643"/>
  </p:normalViewPr>
  <p:slideViewPr>
    <p:cSldViewPr snapToGrid="0" snapToObjects="1">
      <p:cViewPr varScale="1">
        <p:scale>
          <a:sx n="120" d="100"/>
          <a:sy n="120" d="100"/>
        </p:scale>
        <p:origin x="125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BD54F2-45BC-3644-B0DF-2A13A87B1C02}" type="datetimeFigureOut">
              <a:rPr lang="en-US" smtClean="0"/>
              <a:t>1/15/18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368573-5371-864B-8398-EF47C6AA19E5}" type="slidenum">
              <a:rPr lang="en-US" smtClean="0"/>
              <a:t>‹#›</a:t>
            </a:fld>
            <a:endParaRPr lang="en-US"/>
          </a:p>
        </p:txBody>
      </p:sp>
    </p:spTree>
    <p:extLst>
      <p:ext uri="{BB962C8B-B14F-4D97-AF65-F5344CB8AC3E}">
        <p14:creationId xmlns:p14="http://schemas.microsoft.com/office/powerpoint/2010/main" val="3397818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1</a:t>
            </a:fld>
            <a:endParaRPr lang="en-US"/>
          </a:p>
        </p:txBody>
      </p:sp>
    </p:spTree>
    <p:extLst>
      <p:ext uri="{BB962C8B-B14F-4D97-AF65-F5344CB8AC3E}">
        <p14:creationId xmlns:p14="http://schemas.microsoft.com/office/powerpoint/2010/main" val="844752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10</a:t>
            </a:fld>
            <a:endParaRPr lang="en-US"/>
          </a:p>
        </p:txBody>
      </p:sp>
    </p:spTree>
    <p:extLst>
      <p:ext uri="{BB962C8B-B14F-4D97-AF65-F5344CB8AC3E}">
        <p14:creationId xmlns:p14="http://schemas.microsoft.com/office/powerpoint/2010/main" val="32538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11</a:t>
            </a:fld>
            <a:endParaRPr lang="en-US"/>
          </a:p>
        </p:txBody>
      </p:sp>
    </p:spTree>
    <p:extLst>
      <p:ext uri="{BB962C8B-B14F-4D97-AF65-F5344CB8AC3E}">
        <p14:creationId xmlns:p14="http://schemas.microsoft.com/office/powerpoint/2010/main" val="122874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12</a:t>
            </a:fld>
            <a:endParaRPr lang="en-US"/>
          </a:p>
        </p:txBody>
      </p:sp>
    </p:spTree>
    <p:extLst>
      <p:ext uri="{BB962C8B-B14F-4D97-AF65-F5344CB8AC3E}">
        <p14:creationId xmlns:p14="http://schemas.microsoft.com/office/powerpoint/2010/main" val="139038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13</a:t>
            </a:fld>
            <a:endParaRPr lang="en-US"/>
          </a:p>
        </p:txBody>
      </p:sp>
    </p:spTree>
    <p:extLst>
      <p:ext uri="{BB962C8B-B14F-4D97-AF65-F5344CB8AC3E}">
        <p14:creationId xmlns:p14="http://schemas.microsoft.com/office/powerpoint/2010/main" val="3962074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a:t>
            </a:r>
            <a:r>
              <a:rPr lang="en-US" baseline="0" dirty="0" smtClean="0"/>
              <a:t> on the image:</a:t>
            </a:r>
          </a:p>
          <a:p>
            <a:r>
              <a:rPr lang="en-US" baseline="0" dirty="0" smtClean="0"/>
              <a:t>This is a Creative Commons image from Mike Jones.</a:t>
            </a:r>
          </a:p>
          <a:p>
            <a:r>
              <a:rPr lang="en-US" baseline="0" dirty="0" smtClean="0"/>
              <a:t>Image URL: https://</a:t>
            </a:r>
            <a:r>
              <a:rPr lang="en-US" baseline="0" dirty="0" err="1" smtClean="0"/>
              <a:t>commons.wikimedia.org</a:t>
            </a:r>
            <a:r>
              <a:rPr lang="en-US" baseline="0" dirty="0" smtClean="0"/>
              <a:t>/wiki/File:Koch%27s_Postulates.svg</a:t>
            </a:r>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14</a:t>
            </a:fld>
            <a:endParaRPr lang="en-US"/>
          </a:p>
        </p:txBody>
      </p:sp>
    </p:spTree>
    <p:extLst>
      <p:ext uri="{BB962C8B-B14F-4D97-AF65-F5344CB8AC3E}">
        <p14:creationId xmlns:p14="http://schemas.microsoft.com/office/powerpoint/2010/main" val="2335097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15</a:t>
            </a:fld>
            <a:endParaRPr lang="en-US"/>
          </a:p>
        </p:txBody>
      </p:sp>
    </p:spTree>
    <p:extLst>
      <p:ext uri="{BB962C8B-B14F-4D97-AF65-F5344CB8AC3E}">
        <p14:creationId xmlns:p14="http://schemas.microsoft.com/office/powerpoint/2010/main" val="1391921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16</a:t>
            </a:fld>
            <a:endParaRPr lang="en-US"/>
          </a:p>
        </p:txBody>
      </p:sp>
    </p:spTree>
    <p:extLst>
      <p:ext uri="{BB962C8B-B14F-4D97-AF65-F5344CB8AC3E}">
        <p14:creationId xmlns:p14="http://schemas.microsoft.com/office/powerpoint/2010/main" val="1481283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17</a:t>
            </a:fld>
            <a:endParaRPr lang="en-US"/>
          </a:p>
        </p:txBody>
      </p:sp>
    </p:spTree>
    <p:extLst>
      <p:ext uri="{BB962C8B-B14F-4D97-AF65-F5344CB8AC3E}">
        <p14:creationId xmlns:p14="http://schemas.microsoft.com/office/powerpoint/2010/main" val="156604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charset="0"/>
                <a:cs typeface="Helvetica" charset="0"/>
              </a:rPr>
              <a:t>A, In the normal gut, easily digestible starch undergoes complete digestion and absorption within the proximal small intestine and is not available for fermentation in the distal ileum and colon where bacterial colonization is the greatest. In contrast, gas production results from bacterial fermentation of poorly digestible starch that is not assimilated by the proximal gut. B, In small intestinal bacterial overgrowth, the concentration of bacterial flora increases proximally allowing fermentation of both easily digestible and poorly digestible starches.</a:t>
            </a:r>
          </a:p>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18</a:t>
            </a:fld>
            <a:endParaRPr lang="en-US"/>
          </a:p>
        </p:txBody>
      </p:sp>
    </p:spTree>
    <p:extLst>
      <p:ext uri="{BB962C8B-B14F-4D97-AF65-F5344CB8AC3E}">
        <p14:creationId xmlns:p14="http://schemas.microsoft.com/office/powerpoint/2010/main" val="232553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19</a:t>
            </a:fld>
            <a:endParaRPr lang="en-US"/>
          </a:p>
        </p:txBody>
      </p:sp>
    </p:spTree>
    <p:extLst>
      <p:ext uri="{BB962C8B-B14F-4D97-AF65-F5344CB8AC3E}">
        <p14:creationId xmlns:p14="http://schemas.microsoft.com/office/powerpoint/2010/main" val="1382179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2</a:t>
            </a:fld>
            <a:endParaRPr lang="en-US"/>
          </a:p>
        </p:txBody>
      </p:sp>
    </p:spTree>
    <p:extLst>
      <p:ext uri="{BB962C8B-B14F-4D97-AF65-F5344CB8AC3E}">
        <p14:creationId xmlns:p14="http://schemas.microsoft.com/office/powerpoint/2010/main" val="1741170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20</a:t>
            </a:fld>
            <a:endParaRPr lang="en-US"/>
          </a:p>
        </p:txBody>
      </p:sp>
    </p:spTree>
    <p:extLst>
      <p:ext uri="{BB962C8B-B14F-4D97-AF65-F5344CB8AC3E}">
        <p14:creationId xmlns:p14="http://schemas.microsoft.com/office/powerpoint/2010/main" val="952095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21</a:t>
            </a:fld>
            <a:endParaRPr lang="en-US"/>
          </a:p>
        </p:txBody>
      </p:sp>
    </p:spTree>
    <p:extLst>
      <p:ext uri="{BB962C8B-B14F-4D97-AF65-F5344CB8AC3E}">
        <p14:creationId xmlns:p14="http://schemas.microsoft.com/office/powerpoint/2010/main" val="968515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22</a:t>
            </a:fld>
            <a:endParaRPr lang="en-US"/>
          </a:p>
        </p:txBody>
      </p:sp>
    </p:spTree>
    <p:extLst>
      <p:ext uri="{BB962C8B-B14F-4D97-AF65-F5344CB8AC3E}">
        <p14:creationId xmlns:p14="http://schemas.microsoft.com/office/powerpoint/2010/main" val="2062204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23</a:t>
            </a:fld>
            <a:endParaRPr lang="en-US"/>
          </a:p>
        </p:txBody>
      </p:sp>
    </p:spTree>
    <p:extLst>
      <p:ext uri="{BB962C8B-B14F-4D97-AF65-F5344CB8AC3E}">
        <p14:creationId xmlns:p14="http://schemas.microsoft.com/office/powerpoint/2010/main" val="1227444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24</a:t>
            </a:fld>
            <a:endParaRPr lang="en-US"/>
          </a:p>
        </p:txBody>
      </p:sp>
    </p:spTree>
    <p:extLst>
      <p:ext uri="{BB962C8B-B14F-4D97-AF65-F5344CB8AC3E}">
        <p14:creationId xmlns:p14="http://schemas.microsoft.com/office/powerpoint/2010/main" val="98333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25</a:t>
            </a:fld>
            <a:endParaRPr lang="en-US"/>
          </a:p>
        </p:txBody>
      </p:sp>
    </p:spTree>
    <p:extLst>
      <p:ext uri="{BB962C8B-B14F-4D97-AF65-F5344CB8AC3E}">
        <p14:creationId xmlns:p14="http://schemas.microsoft.com/office/powerpoint/2010/main" val="9833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26</a:t>
            </a:fld>
            <a:endParaRPr lang="en-US"/>
          </a:p>
        </p:txBody>
      </p:sp>
    </p:spTree>
    <p:extLst>
      <p:ext uri="{BB962C8B-B14F-4D97-AF65-F5344CB8AC3E}">
        <p14:creationId xmlns:p14="http://schemas.microsoft.com/office/powerpoint/2010/main" val="924756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27</a:t>
            </a:fld>
            <a:endParaRPr lang="en-US"/>
          </a:p>
        </p:txBody>
      </p:sp>
    </p:spTree>
    <p:extLst>
      <p:ext uri="{BB962C8B-B14F-4D97-AF65-F5344CB8AC3E}">
        <p14:creationId xmlns:p14="http://schemas.microsoft.com/office/powerpoint/2010/main" val="1039728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28</a:t>
            </a:fld>
            <a:endParaRPr lang="en-US"/>
          </a:p>
        </p:txBody>
      </p:sp>
    </p:spTree>
    <p:extLst>
      <p:ext uri="{BB962C8B-B14F-4D97-AF65-F5344CB8AC3E}">
        <p14:creationId xmlns:p14="http://schemas.microsoft.com/office/powerpoint/2010/main" val="645085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29</a:t>
            </a:fld>
            <a:endParaRPr lang="en-US"/>
          </a:p>
        </p:txBody>
      </p:sp>
    </p:spTree>
    <p:extLst>
      <p:ext uri="{BB962C8B-B14F-4D97-AF65-F5344CB8AC3E}">
        <p14:creationId xmlns:p14="http://schemas.microsoft.com/office/powerpoint/2010/main" val="396207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3</a:t>
            </a:fld>
            <a:endParaRPr lang="en-US"/>
          </a:p>
        </p:txBody>
      </p:sp>
    </p:spTree>
    <p:extLst>
      <p:ext uri="{BB962C8B-B14F-4D97-AF65-F5344CB8AC3E}">
        <p14:creationId xmlns:p14="http://schemas.microsoft.com/office/powerpoint/2010/main" val="744204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a:t>
            </a:r>
            <a:r>
              <a:rPr lang="en-US" baseline="0" dirty="0" smtClean="0"/>
              <a:t> on the image:</a:t>
            </a:r>
          </a:p>
          <a:p>
            <a:r>
              <a:rPr lang="en-US" baseline="0" dirty="0" smtClean="0"/>
              <a:t>This is a Creative Commons image from Mike Jones.</a:t>
            </a:r>
          </a:p>
          <a:p>
            <a:r>
              <a:rPr lang="en-US" baseline="0" dirty="0" smtClean="0"/>
              <a:t>Image URL: https://</a:t>
            </a:r>
            <a:r>
              <a:rPr lang="en-US" baseline="0" dirty="0" err="1" smtClean="0"/>
              <a:t>commons.wikimedia.org</a:t>
            </a:r>
            <a:r>
              <a:rPr lang="en-US" baseline="0" dirty="0" smtClean="0"/>
              <a:t>/wiki/File:Koch%27s_Postulates.svg</a:t>
            </a:r>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30</a:t>
            </a:fld>
            <a:endParaRPr lang="en-US"/>
          </a:p>
        </p:txBody>
      </p:sp>
    </p:spTree>
    <p:extLst>
      <p:ext uri="{BB962C8B-B14F-4D97-AF65-F5344CB8AC3E}">
        <p14:creationId xmlns:p14="http://schemas.microsoft.com/office/powerpoint/2010/main" val="2335097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31</a:t>
            </a:fld>
            <a:endParaRPr lang="en-US"/>
          </a:p>
        </p:txBody>
      </p:sp>
    </p:spTree>
    <p:extLst>
      <p:ext uri="{BB962C8B-B14F-4D97-AF65-F5344CB8AC3E}">
        <p14:creationId xmlns:p14="http://schemas.microsoft.com/office/powerpoint/2010/main" val="1458800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32</a:t>
            </a:fld>
            <a:endParaRPr lang="en-US"/>
          </a:p>
        </p:txBody>
      </p:sp>
    </p:spTree>
    <p:extLst>
      <p:ext uri="{BB962C8B-B14F-4D97-AF65-F5344CB8AC3E}">
        <p14:creationId xmlns:p14="http://schemas.microsoft.com/office/powerpoint/2010/main" val="241138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33</a:t>
            </a:fld>
            <a:endParaRPr lang="en-US"/>
          </a:p>
        </p:txBody>
      </p:sp>
    </p:spTree>
    <p:extLst>
      <p:ext uri="{BB962C8B-B14F-4D97-AF65-F5344CB8AC3E}">
        <p14:creationId xmlns:p14="http://schemas.microsoft.com/office/powerpoint/2010/main" val="513228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34</a:t>
            </a:fld>
            <a:endParaRPr lang="en-US"/>
          </a:p>
        </p:txBody>
      </p:sp>
    </p:spTree>
    <p:extLst>
      <p:ext uri="{BB962C8B-B14F-4D97-AF65-F5344CB8AC3E}">
        <p14:creationId xmlns:p14="http://schemas.microsoft.com/office/powerpoint/2010/main" val="675776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35</a:t>
            </a:fld>
            <a:endParaRPr lang="en-US"/>
          </a:p>
        </p:txBody>
      </p:sp>
    </p:spTree>
    <p:extLst>
      <p:ext uri="{BB962C8B-B14F-4D97-AF65-F5344CB8AC3E}">
        <p14:creationId xmlns:p14="http://schemas.microsoft.com/office/powerpoint/2010/main" val="1536283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36</a:t>
            </a:fld>
            <a:endParaRPr lang="en-US"/>
          </a:p>
        </p:txBody>
      </p:sp>
    </p:spTree>
    <p:extLst>
      <p:ext uri="{BB962C8B-B14F-4D97-AF65-F5344CB8AC3E}">
        <p14:creationId xmlns:p14="http://schemas.microsoft.com/office/powerpoint/2010/main" val="1116173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37</a:t>
            </a:fld>
            <a:endParaRPr lang="en-US"/>
          </a:p>
        </p:txBody>
      </p:sp>
    </p:spTree>
    <p:extLst>
      <p:ext uri="{BB962C8B-B14F-4D97-AF65-F5344CB8AC3E}">
        <p14:creationId xmlns:p14="http://schemas.microsoft.com/office/powerpoint/2010/main" val="1264274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38</a:t>
            </a:fld>
            <a:endParaRPr lang="en-US"/>
          </a:p>
        </p:txBody>
      </p:sp>
    </p:spTree>
    <p:extLst>
      <p:ext uri="{BB962C8B-B14F-4D97-AF65-F5344CB8AC3E}">
        <p14:creationId xmlns:p14="http://schemas.microsoft.com/office/powerpoint/2010/main" val="1450233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39</a:t>
            </a:fld>
            <a:endParaRPr lang="en-US"/>
          </a:p>
        </p:txBody>
      </p:sp>
    </p:spTree>
    <p:extLst>
      <p:ext uri="{BB962C8B-B14F-4D97-AF65-F5344CB8AC3E}">
        <p14:creationId xmlns:p14="http://schemas.microsoft.com/office/powerpoint/2010/main" val="14201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4</a:t>
            </a:fld>
            <a:endParaRPr lang="en-US"/>
          </a:p>
        </p:txBody>
      </p:sp>
    </p:spTree>
    <p:extLst>
      <p:ext uri="{BB962C8B-B14F-4D97-AF65-F5344CB8AC3E}">
        <p14:creationId xmlns:p14="http://schemas.microsoft.com/office/powerpoint/2010/main" val="908153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40</a:t>
            </a:fld>
            <a:endParaRPr lang="en-US"/>
          </a:p>
        </p:txBody>
      </p:sp>
    </p:spTree>
    <p:extLst>
      <p:ext uri="{BB962C8B-B14F-4D97-AF65-F5344CB8AC3E}">
        <p14:creationId xmlns:p14="http://schemas.microsoft.com/office/powerpoint/2010/main" val="1007823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41</a:t>
            </a:fld>
            <a:endParaRPr lang="en-US"/>
          </a:p>
        </p:txBody>
      </p:sp>
    </p:spTree>
    <p:extLst>
      <p:ext uri="{BB962C8B-B14F-4D97-AF65-F5344CB8AC3E}">
        <p14:creationId xmlns:p14="http://schemas.microsoft.com/office/powerpoint/2010/main" val="1292225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5</a:t>
            </a:fld>
            <a:endParaRPr lang="en-US"/>
          </a:p>
        </p:txBody>
      </p:sp>
    </p:spTree>
    <p:extLst>
      <p:ext uri="{BB962C8B-B14F-4D97-AF65-F5344CB8AC3E}">
        <p14:creationId xmlns:p14="http://schemas.microsoft.com/office/powerpoint/2010/main" val="117556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6</a:t>
            </a:fld>
            <a:endParaRPr lang="en-US"/>
          </a:p>
        </p:txBody>
      </p:sp>
    </p:spTree>
    <p:extLst>
      <p:ext uri="{BB962C8B-B14F-4D97-AF65-F5344CB8AC3E}">
        <p14:creationId xmlns:p14="http://schemas.microsoft.com/office/powerpoint/2010/main" val="816880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7</a:t>
            </a:fld>
            <a:endParaRPr lang="en-US"/>
          </a:p>
        </p:txBody>
      </p:sp>
    </p:spTree>
    <p:extLst>
      <p:ext uri="{BB962C8B-B14F-4D97-AF65-F5344CB8AC3E}">
        <p14:creationId xmlns:p14="http://schemas.microsoft.com/office/powerpoint/2010/main" val="450835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8</a:t>
            </a:fld>
            <a:endParaRPr lang="en-US"/>
          </a:p>
        </p:txBody>
      </p:sp>
    </p:spTree>
    <p:extLst>
      <p:ext uri="{BB962C8B-B14F-4D97-AF65-F5344CB8AC3E}">
        <p14:creationId xmlns:p14="http://schemas.microsoft.com/office/powerpoint/2010/main" val="86444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368573-5371-864B-8398-EF47C6AA19E5}" type="slidenum">
              <a:rPr lang="en-US" smtClean="0"/>
              <a:t>9</a:t>
            </a:fld>
            <a:endParaRPr lang="en-US"/>
          </a:p>
        </p:txBody>
      </p:sp>
    </p:spTree>
    <p:extLst>
      <p:ext uri="{BB962C8B-B14F-4D97-AF65-F5344CB8AC3E}">
        <p14:creationId xmlns:p14="http://schemas.microsoft.com/office/powerpoint/2010/main" val="1016966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25C3FB-7F68-0C40-A651-9A84C6FB5973}"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176932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25C3FB-7F68-0C40-A651-9A84C6FB5973}"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3920022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25C3FB-7F68-0C40-A651-9A84C6FB5973}"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261786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25C3FB-7F68-0C40-A651-9A84C6FB5973}"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530337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25C3FB-7F68-0C40-A651-9A84C6FB5973}"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709323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25C3FB-7F68-0C40-A651-9A84C6FB5973}"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3038337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25C3FB-7F68-0C40-A651-9A84C6FB5973}"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862797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25C3FB-7F68-0C40-A651-9A84C6FB5973}"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205674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25C3FB-7F68-0C40-A651-9A84C6FB5973}"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1511351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25C3FB-7F68-0C40-A651-9A84C6FB5973}"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85793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25C3FB-7F68-0C40-A651-9A84C6FB5973}"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5148420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25C3FB-7F68-0C40-A651-9A84C6FB5973}" type="datetimeFigureOut">
              <a:rPr lang="en-US" smtClean="0"/>
              <a:t>1/15/18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0E8DD-7672-0A4C-AFBF-F7B5DA854C7B}" type="slidenum">
              <a:rPr lang="en-US" smtClean="0"/>
              <a:t>‹#›</a:t>
            </a:fld>
            <a:endParaRPr lang="en-US"/>
          </a:p>
        </p:txBody>
      </p:sp>
    </p:spTree>
    <p:extLst>
      <p:ext uri="{BB962C8B-B14F-4D97-AF65-F5344CB8AC3E}">
        <p14:creationId xmlns:p14="http://schemas.microsoft.com/office/powerpoint/2010/main" val="1901799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6154"/>
            <a:ext cx="8000361" cy="1470025"/>
          </a:xfrm>
        </p:spPr>
        <p:txBody>
          <a:bodyPr>
            <a:normAutofit fontScale="90000"/>
          </a:bodyPr>
          <a:lstStyle/>
          <a:p>
            <a:r>
              <a:rPr lang="en-US" sz="4000" dirty="0" smtClean="0">
                <a:solidFill>
                  <a:schemeClr val="accent6"/>
                </a:solidFill>
              </a:rPr>
              <a:t>Computational Biology</a:t>
            </a:r>
            <a:br>
              <a:rPr lang="en-US" sz="4000" dirty="0" smtClean="0">
                <a:solidFill>
                  <a:schemeClr val="accent6"/>
                </a:solidFill>
              </a:rPr>
            </a:br>
            <a:r>
              <a:rPr lang="en-US" sz="4000" dirty="0" smtClean="0"/>
              <a:t>Patterns of microbial community change</a:t>
            </a:r>
            <a:endParaRPr lang="en-US" sz="4000" dirty="0"/>
          </a:p>
        </p:txBody>
      </p:sp>
      <p:sp>
        <p:nvSpPr>
          <p:cNvPr id="3" name="Subtitle 2"/>
          <p:cNvSpPr>
            <a:spLocks noGrp="1"/>
          </p:cNvSpPr>
          <p:nvPr>
            <p:ph type="subTitle" idx="1"/>
          </p:nvPr>
        </p:nvSpPr>
        <p:spPr>
          <a:xfrm>
            <a:off x="1371600" y="6055678"/>
            <a:ext cx="6400800" cy="802321"/>
          </a:xfrm>
        </p:spPr>
        <p:txBody>
          <a:bodyPr/>
          <a:lstStyle/>
          <a:p>
            <a:r>
              <a:rPr lang="en-US" dirty="0" smtClean="0"/>
              <a:t>Jesse Zaneveld</a:t>
            </a:r>
            <a:endParaRPr lang="en-US" dirty="0"/>
          </a:p>
        </p:txBody>
      </p:sp>
      <p:pic>
        <p:nvPicPr>
          <p:cNvPr id="4" name="Picture 3"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8076" y="3041856"/>
            <a:ext cx="2999349" cy="3994382"/>
          </a:xfrm>
          <a:prstGeom prst="rect">
            <a:avLst/>
          </a:prstGeom>
        </p:spPr>
      </p:pic>
      <p:pic>
        <p:nvPicPr>
          <p:cNvPr id="5" name="Picture 4"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6883624" y="3041856"/>
            <a:ext cx="2260376" cy="3994382"/>
          </a:xfrm>
          <a:prstGeom prst="rect">
            <a:avLst/>
          </a:prstGeom>
        </p:spPr>
      </p:pic>
    </p:spTree>
    <p:extLst>
      <p:ext uri="{BB962C8B-B14F-4D97-AF65-F5344CB8AC3E}">
        <p14:creationId xmlns:p14="http://schemas.microsoft.com/office/powerpoint/2010/main" val="35453925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enario_1_specific_pathogen-01.png"/>
          <p:cNvPicPr>
            <a:picLocks noChangeAspect="1"/>
          </p:cNvPicPr>
          <p:nvPr/>
        </p:nvPicPr>
        <p:blipFill rotWithShape="1">
          <a:blip r:embed="rId3">
            <a:extLst>
              <a:ext uri="{28A0092B-C50C-407E-A947-70E740481C1C}">
                <a14:useLocalDpi xmlns:a14="http://schemas.microsoft.com/office/drawing/2010/main" val="0"/>
              </a:ext>
            </a:extLst>
          </a:blip>
          <a:srcRect t="1338" r="1648" b="30664"/>
          <a:stretch/>
        </p:blipFill>
        <p:spPr>
          <a:xfrm>
            <a:off x="-1" y="341782"/>
            <a:ext cx="4379431" cy="3918439"/>
          </a:xfrm>
          <a:prstGeom prst="rect">
            <a:avLst/>
          </a:prstGeom>
        </p:spPr>
      </p:pic>
      <p:sp>
        <p:nvSpPr>
          <p:cNvPr id="2" name="TextBox 1"/>
          <p:cNvSpPr txBox="1"/>
          <p:nvPr/>
        </p:nvSpPr>
        <p:spPr>
          <a:xfrm>
            <a:off x="4509697" y="491564"/>
            <a:ext cx="4492628" cy="6247864"/>
          </a:xfrm>
          <a:prstGeom prst="rect">
            <a:avLst/>
          </a:prstGeom>
          <a:noFill/>
        </p:spPr>
        <p:txBody>
          <a:bodyPr wrap="square" rtlCol="0">
            <a:spAutoFit/>
          </a:bodyPr>
          <a:lstStyle/>
          <a:p>
            <a:r>
              <a:rPr lang="en-US" sz="2000" dirty="0" smtClean="0"/>
              <a:t>Grab a scenario and find a group- there are enough for 5 groups.</a:t>
            </a:r>
          </a:p>
          <a:p>
            <a:endParaRPr lang="en-US" sz="2000" dirty="0" smtClean="0"/>
          </a:p>
          <a:p>
            <a:r>
              <a:rPr lang="en-US" sz="2000" dirty="0" smtClean="0"/>
              <a:t>The boxes represent microbial communities from 6 healthy patients and  6 other patients with a disease. Assume the different colors / shapes are different </a:t>
            </a:r>
          </a:p>
          <a:p>
            <a:r>
              <a:rPr lang="en-US" sz="2000" dirty="0"/>
              <a:t>b</a:t>
            </a:r>
            <a:r>
              <a:rPr lang="en-US" sz="2000" dirty="0" smtClean="0"/>
              <a:t>acterial types.</a:t>
            </a:r>
          </a:p>
          <a:p>
            <a:endParaRPr lang="en-US" sz="2000" dirty="0"/>
          </a:p>
          <a:p>
            <a:r>
              <a:rPr lang="en-US" sz="2000" dirty="0" smtClean="0"/>
              <a:t>Consider what kind of microbial </a:t>
            </a:r>
          </a:p>
          <a:p>
            <a:r>
              <a:rPr lang="en-US" sz="2000" dirty="0"/>
              <a:t>c</a:t>
            </a:r>
            <a:r>
              <a:rPr lang="en-US" sz="2000" dirty="0" smtClean="0"/>
              <a:t>ommunity change might be causing disease (e.g. propose a hypothesis).</a:t>
            </a:r>
          </a:p>
          <a:p>
            <a:endParaRPr lang="en-US" sz="2000" dirty="0"/>
          </a:p>
          <a:p>
            <a:r>
              <a:rPr lang="en-US" sz="2000" dirty="0" smtClean="0"/>
              <a:t>Counting or making a table can help-  but for now don’t worry about trying to</a:t>
            </a:r>
          </a:p>
          <a:p>
            <a:r>
              <a:rPr lang="en-US" sz="2000" dirty="0" smtClean="0"/>
              <a:t>run stats.</a:t>
            </a:r>
          </a:p>
          <a:p>
            <a:endParaRPr lang="en-US" sz="2000" dirty="0"/>
          </a:p>
          <a:p>
            <a:r>
              <a:rPr lang="en-US" sz="2000" dirty="0" smtClean="0"/>
              <a:t>If you’ve got a strong idea about disease,</a:t>
            </a:r>
          </a:p>
          <a:p>
            <a:r>
              <a:rPr lang="en-US" sz="2000" dirty="0" smtClean="0"/>
              <a:t>try seeing if you notice any relationships</a:t>
            </a:r>
          </a:p>
          <a:p>
            <a:r>
              <a:rPr lang="en-US" sz="2000" dirty="0" smtClean="0"/>
              <a:t>between the microbial types.</a:t>
            </a:r>
            <a:endParaRPr lang="en-US" sz="2000" dirty="0"/>
          </a:p>
        </p:txBody>
      </p:sp>
    </p:spTree>
    <p:extLst>
      <p:ext uri="{BB962C8B-B14F-4D97-AF65-F5344CB8AC3E}">
        <p14:creationId xmlns:p14="http://schemas.microsoft.com/office/powerpoint/2010/main" val="4663460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enario_1_specific_pathogen-01.png"/>
          <p:cNvPicPr>
            <a:picLocks noChangeAspect="1"/>
          </p:cNvPicPr>
          <p:nvPr/>
        </p:nvPicPr>
        <p:blipFill rotWithShape="1">
          <a:blip r:embed="rId3">
            <a:extLst>
              <a:ext uri="{28A0092B-C50C-407E-A947-70E740481C1C}">
                <a14:useLocalDpi xmlns:a14="http://schemas.microsoft.com/office/drawing/2010/main" val="0"/>
              </a:ext>
            </a:extLst>
          </a:blip>
          <a:srcRect t="1338" r="1648" b="30664"/>
          <a:stretch/>
        </p:blipFill>
        <p:spPr>
          <a:xfrm>
            <a:off x="210774" y="314474"/>
            <a:ext cx="7313353" cy="6543526"/>
          </a:xfrm>
          <a:prstGeom prst="rect">
            <a:avLst/>
          </a:prstGeom>
        </p:spPr>
      </p:pic>
    </p:spTree>
    <p:extLst>
      <p:ext uri="{BB962C8B-B14F-4D97-AF65-F5344CB8AC3E}">
        <p14:creationId xmlns:p14="http://schemas.microsoft.com/office/powerpoint/2010/main" val="4114147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enario_1_specific_pathogen-01.png"/>
          <p:cNvPicPr>
            <a:picLocks noChangeAspect="1"/>
          </p:cNvPicPr>
          <p:nvPr/>
        </p:nvPicPr>
        <p:blipFill rotWithShape="1">
          <a:blip r:embed="rId3">
            <a:extLst>
              <a:ext uri="{28A0092B-C50C-407E-A947-70E740481C1C}">
                <a14:useLocalDpi xmlns:a14="http://schemas.microsoft.com/office/drawing/2010/main" val="0"/>
              </a:ext>
            </a:extLst>
          </a:blip>
          <a:srcRect t="1338" r="1648" b="30664"/>
          <a:stretch/>
        </p:blipFill>
        <p:spPr>
          <a:xfrm>
            <a:off x="210774" y="314474"/>
            <a:ext cx="7313353" cy="6543526"/>
          </a:xfrm>
          <a:prstGeom prst="rect">
            <a:avLst/>
          </a:prstGeom>
        </p:spPr>
      </p:pic>
      <p:sp>
        <p:nvSpPr>
          <p:cNvPr id="3" name="Right Arrow 2"/>
          <p:cNvSpPr/>
          <p:nvPr/>
        </p:nvSpPr>
        <p:spPr>
          <a:xfrm rot="2834386">
            <a:off x="4783039" y="1594526"/>
            <a:ext cx="649244" cy="216401"/>
          </a:xfrm>
          <a:prstGeom prst="rightArrow">
            <a:avLst/>
          </a:prstGeom>
          <a:solidFill>
            <a:schemeClr val="tx1"/>
          </a:solidFill>
          <a:ln w="317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p:cNvSpPr/>
          <p:nvPr/>
        </p:nvSpPr>
        <p:spPr>
          <a:xfrm rot="2834386">
            <a:off x="5551198" y="1805797"/>
            <a:ext cx="704582" cy="234846"/>
          </a:xfrm>
          <a:prstGeom prst="rightArrow">
            <a:avLst/>
          </a:prstGeom>
          <a:solidFill>
            <a:schemeClr val="tx1"/>
          </a:solidFill>
          <a:ln w="317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2834386">
            <a:off x="4173122" y="3146145"/>
            <a:ext cx="704582" cy="234846"/>
          </a:xfrm>
          <a:prstGeom prst="rightArrow">
            <a:avLst/>
          </a:prstGeom>
          <a:solidFill>
            <a:schemeClr val="tx1"/>
          </a:solidFill>
          <a:ln w="317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2834386">
            <a:off x="6401142" y="3298545"/>
            <a:ext cx="704582" cy="234846"/>
          </a:xfrm>
          <a:prstGeom prst="rightArrow">
            <a:avLst/>
          </a:prstGeom>
          <a:solidFill>
            <a:schemeClr val="tx1"/>
          </a:solidFill>
          <a:ln w="317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2834386">
            <a:off x="4729813" y="5444510"/>
            <a:ext cx="704582" cy="234846"/>
          </a:xfrm>
          <a:prstGeom prst="rightArrow">
            <a:avLst/>
          </a:prstGeom>
          <a:solidFill>
            <a:schemeClr val="tx1"/>
          </a:solidFill>
          <a:ln w="317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2834386">
            <a:off x="5750353" y="4767760"/>
            <a:ext cx="704582" cy="234846"/>
          </a:xfrm>
          <a:prstGeom prst="rightArrow">
            <a:avLst/>
          </a:prstGeom>
          <a:solidFill>
            <a:schemeClr val="tx1"/>
          </a:solidFill>
          <a:ln w="317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063494" y="230875"/>
            <a:ext cx="1914061" cy="369332"/>
          </a:xfrm>
          <a:prstGeom prst="rect">
            <a:avLst/>
          </a:prstGeom>
          <a:noFill/>
        </p:spPr>
        <p:txBody>
          <a:bodyPr wrap="none" rtlCol="0">
            <a:spAutoFit/>
          </a:bodyPr>
          <a:lstStyle/>
          <a:p>
            <a:r>
              <a:rPr lang="en-US" dirty="0" smtClean="0">
                <a:latin typeface="Myriad Pro"/>
                <a:cs typeface="Myriad Pro"/>
              </a:rPr>
              <a:t>Specific Pathogen</a:t>
            </a:r>
            <a:endParaRPr lang="en-US" dirty="0">
              <a:latin typeface="Myriad Pro"/>
              <a:cs typeface="Myriad Pro"/>
            </a:endParaRPr>
          </a:p>
        </p:txBody>
      </p:sp>
    </p:spTree>
    <p:extLst>
      <p:ext uri="{BB962C8B-B14F-4D97-AF65-F5344CB8AC3E}">
        <p14:creationId xmlns:p14="http://schemas.microsoft.com/office/powerpoint/2010/main" val="2319825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enario_1_specific_pathogen_w_table-01.png"/>
          <p:cNvPicPr>
            <a:picLocks noChangeAspect="1"/>
          </p:cNvPicPr>
          <p:nvPr/>
        </p:nvPicPr>
        <p:blipFill rotWithShape="1">
          <a:blip r:embed="rId3">
            <a:extLst>
              <a:ext uri="{28A0092B-C50C-407E-A947-70E740481C1C}">
                <a14:useLocalDpi xmlns:a14="http://schemas.microsoft.com/office/drawing/2010/main" val="0"/>
              </a:ext>
            </a:extLst>
          </a:blip>
          <a:srcRect t="65324" b="10"/>
          <a:stretch/>
        </p:blipFill>
        <p:spPr>
          <a:xfrm>
            <a:off x="115332" y="1194969"/>
            <a:ext cx="9163831" cy="4111146"/>
          </a:xfrm>
          <a:prstGeom prst="rect">
            <a:avLst/>
          </a:prstGeom>
        </p:spPr>
      </p:pic>
      <p:sp>
        <p:nvSpPr>
          <p:cNvPr id="11" name="TextBox 10"/>
          <p:cNvSpPr txBox="1"/>
          <p:nvPr/>
        </p:nvSpPr>
        <p:spPr>
          <a:xfrm>
            <a:off x="3210655" y="46209"/>
            <a:ext cx="1914061" cy="369332"/>
          </a:xfrm>
          <a:prstGeom prst="rect">
            <a:avLst/>
          </a:prstGeom>
          <a:noFill/>
        </p:spPr>
        <p:txBody>
          <a:bodyPr wrap="none" rtlCol="0">
            <a:spAutoFit/>
          </a:bodyPr>
          <a:lstStyle/>
          <a:p>
            <a:r>
              <a:rPr lang="en-US" dirty="0" smtClean="0">
                <a:latin typeface="Myriad Pro"/>
                <a:cs typeface="Myriad Pro"/>
              </a:rPr>
              <a:t>Specific Pathogen</a:t>
            </a:r>
            <a:endParaRPr lang="en-US" dirty="0">
              <a:latin typeface="Myriad Pro"/>
              <a:cs typeface="Myriad Pro"/>
            </a:endParaRPr>
          </a:p>
        </p:txBody>
      </p:sp>
      <p:sp>
        <p:nvSpPr>
          <p:cNvPr id="12" name="Rectangle 11"/>
          <p:cNvSpPr/>
          <p:nvPr/>
        </p:nvSpPr>
        <p:spPr>
          <a:xfrm>
            <a:off x="1140225" y="4404691"/>
            <a:ext cx="6719087" cy="737530"/>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406024" y="825637"/>
            <a:ext cx="1018227" cy="400110"/>
          </a:xfrm>
          <a:prstGeom prst="rect">
            <a:avLst/>
          </a:prstGeom>
          <a:noFill/>
        </p:spPr>
        <p:txBody>
          <a:bodyPr wrap="none" rtlCol="0">
            <a:spAutoFit/>
          </a:bodyPr>
          <a:lstStyle/>
          <a:p>
            <a:r>
              <a:rPr lang="en-US" sz="2000" dirty="0" smtClean="0">
                <a:latin typeface="Myriad Pro"/>
                <a:cs typeface="Myriad Pro"/>
              </a:rPr>
              <a:t>Healthy</a:t>
            </a:r>
            <a:r>
              <a:rPr lang="en-US" dirty="0" smtClean="0">
                <a:latin typeface="Myriad Pro"/>
                <a:cs typeface="Myriad Pro"/>
              </a:rPr>
              <a:t> </a:t>
            </a:r>
            <a:endParaRPr lang="en-US" dirty="0">
              <a:latin typeface="Myriad Pro"/>
              <a:cs typeface="Myriad Pro"/>
            </a:endParaRPr>
          </a:p>
        </p:txBody>
      </p:sp>
      <p:sp>
        <p:nvSpPr>
          <p:cNvPr id="14" name="TextBox 13"/>
          <p:cNvSpPr txBox="1"/>
          <p:nvPr/>
        </p:nvSpPr>
        <p:spPr>
          <a:xfrm>
            <a:off x="6450577" y="793371"/>
            <a:ext cx="1056700" cy="369332"/>
          </a:xfrm>
          <a:prstGeom prst="rect">
            <a:avLst/>
          </a:prstGeom>
          <a:noFill/>
        </p:spPr>
        <p:txBody>
          <a:bodyPr wrap="none" rtlCol="0">
            <a:spAutoFit/>
          </a:bodyPr>
          <a:lstStyle/>
          <a:p>
            <a:r>
              <a:rPr lang="en-US" dirty="0" smtClean="0">
                <a:latin typeface="Myriad Pro"/>
                <a:cs typeface="Myriad Pro"/>
              </a:rPr>
              <a:t>Diseased </a:t>
            </a:r>
            <a:endParaRPr lang="en-US" dirty="0">
              <a:latin typeface="Myriad Pro"/>
              <a:cs typeface="Myriad Pro"/>
            </a:endParaRPr>
          </a:p>
        </p:txBody>
      </p:sp>
    </p:spTree>
    <p:extLst>
      <p:ext uri="{BB962C8B-B14F-4D97-AF65-F5344CB8AC3E}">
        <p14:creationId xmlns:p14="http://schemas.microsoft.com/office/powerpoint/2010/main" val="2233815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2600" y="0"/>
            <a:ext cx="7492156" cy="6293411"/>
          </a:xfrm>
          <a:prstGeom prst="rect">
            <a:avLst/>
          </a:prstGeom>
        </p:spPr>
      </p:pic>
      <p:sp>
        <p:nvSpPr>
          <p:cNvPr id="10" name="TextBox 9"/>
          <p:cNvSpPr txBox="1"/>
          <p:nvPr/>
        </p:nvSpPr>
        <p:spPr>
          <a:xfrm>
            <a:off x="6713395" y="6588695"/>
            <a:ext cx="2430605" cy="538609"/>
          </a:xfrm>
          <a:prstGeom prst="rect">
            <a:avLst/>
          </a:prstGeom>
          <a:noFill/>
        </p:spPr>
        <p:txBody>
          <a:bodyPr wrap="none" rtlCol="0">
            <a:spAutoFit/>
          </a:bodyPr>
          <a:lstStyle/>
          <a:p>
            <a:r>
              <a:rPr lang="en-US" sz="1100" dirty="0" smtClean="0">
                <a:solidFill>
                  <a:schemeClr val="bg1">
                    <a:lumMod val="50000"/>
                  </a:schemeClr>
                </a:solidFill>
              </a:rPr>
              <a:t>Source: Mike Jones (CC Share-alike 3.0)</a:t>
            </a:r>
          </a:p>
          <a:p>
            <a:r>
              <a:rPr lang="en-US" dirty="0" smtClean="0"/>
              <a:t> </a:t>
            </a:r>
            <a:endParaRPr lang="en-US" dirty="0"/>
          </a:p>
        </p:txBody>
      </p:sp>
    </p:spTree>
    <p:extLst>
      <p:ext uri="{BB962C8B-B14F-4D97-AF65-F5344CB8AC3E}">
        <p14:creationId xmlns:p14="http://schemas.microsoft.com/office/powerpoint/2010/main" val="864274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enario_2_community_shift-01.png"/>
          <p:cNvPicPr>
            <a:picLocks noChangeAspect="1"/>
          </p:cNvPicPr>
          <p:nvPr/>
        </p:nvPicPr>
        <p:blipFill rotWithShape="1">
          <a:blip r:embed="rId3">
            <a:extLst>
              <a:ext uri="{28A0092B-C50C-407E-A947-70E740481C1C}">
                <a14:useLocalDpi xmlns:a14="http://schemas.microsoft.com/office/drawing/2010/main" val="0"/>
              </a:ext>
            </a:extLst>
          </a:blip>
          <a:srcRect b="33600"/>
          <a:stretch/>
        </p:blipFill>
        <p:spPr>
          <a:xfrm>
            <a:off x="362813" y="-64137"/>
            <a:ext cx="7976150" cy="6854097"/>
          </a:xfrm>
          <a:prstGeom prst="rect">
            <a:avLst/>
          </a:prstGeom>
        </p:spPr>
      </p:pic>
    </p:spTree>
    <p:extLst>
      <p:ext uri="{BB962C8B-B14F-4D97-AF65-F5344CB8AC3E}">
        <p14:creationId xmlns:p14="http://schemas.microsoft.com/office/powerpoint/2010/main" val="1544629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8454" y="5888364"/>
            <a:ext cx="4223883" cy="1200329"/>
          </a:xfrm>
          <a:prstGeom prst="rect">
            <a:avLst/>
          </a:prstGeom>
          <a:noFill/>
        </p:spPr>
        <p:txBody>
          <a:bodyPr wrap="none" rtlCol="0">
            <a:spAutoFit/>
          </a:bodyPr>
          <a:lstStyle/>
          <a:p>
            <a:r>
              <a:rPr lang="en-US" dirty="0"/>
              <a:t>Ley, R. E. et al. </a:t>
            </a:r>
            <a:r>
              <a:rPr lang="en-US" dirty="0" smtClean="0"/>
              <a:t>“Obesity </a:t>
            </a:r>
            <a:r>
              <a:rPr lang="en-US" dirty="0"/>
              <a:t>alters gut </a:t>
            </a:r>
            <a:r>
              <a:rPr lang="en-US" dirty="0" err="1" smtClean="0"/>
              <a:t>microbia</a:t>
            </a:r>
            <a:endParaRPr lang="en-US" dirty="0" smtClean="0"/>
          </a:p>
          <a:p>
            <a:r>
              <a:rPr lang="en-US" dirty="0" smtClean="0"/>
              <a:t> ecology”. PNAS 2005</a:t>
            </a:r>
            <a:r>
              <a:rPr lang="en-US" dirty="0"/>
              <a:t/>
            </a:r>
            <a:br>
              <a:rPr lang="en-US" dirty="0"/>
            </a:br>
            <a:endParaRPr lang="en-US" dirty="0"/>
          </a:p>
          <a:p>
            <a:r>
              <a:rPr lang="en-US" i="1" dirty="0" smtClean="0"/>
              <a:t>, </a:t>
            </a:r>
          </a:p>
        </p:txBody>
      </p:sp>
      <p:pic>
        <p:nvPicPr>
          <p:cNvPr id="3" name="Picture 2" descr="Screen Shot 2016-02-06 at 3.2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4114"/>
            <a:ext cx="4364367" cy="3251598"/>
          </a:xfrm>
          <a:prstGeom prst="rect">
            <a:avLst/>
          </a:prstGeom>
        </p:spPr>
      </p:pic>
      <p:sp>
        <p:nvSpPr>
          <p:cNvPr id="4" name="Rectangle 3"/>
          <p:cNvSpPr/>
          <p:nvPr/>
        </p:nvSpPr>
        <p:spPr>
          <a:xfrm>
            <a:off x="5141358" y="5889488"/>
            <a:ext cx="4002642" cy="923330"/>
          </a:xfrm>
          <a:prstGeom prst="rect">
            <a:avLst/>
          </a:prstGeom>
        </p:spPr>
        <p:txBody>
          <a:bodyPr wrap="square">
            <a:spAutoFit/>
          </a:bodyPr>
          <a:lstStyle/>
          <a:p>
            <a:r>
              <a:rPr lang="en-US" dirty="0" err="1"/>
              <a:t>Turnbaugh</a:t>
            </a:r>
            <a:r>
              <a:rPr lang="en-US" dirty="0"/>
              <a:t> et al, “An obesity-associated gut </a:t>
            </a:r>
            <a:r>
              <a:rPr lang="en-US" dirty="0" err="1"/>
              <a:t>microbiome</a:t>
            </a:r>
            <a:r>
              <a:rPr lang="en-US" dirty="0"/>
              <a:t> </a:t>
            </a:r>
            <a:r>
              <a:rPr lang="en-US" dirty="0" smtClean="0"/>
              <a:t>with </a:t>
            </a:r>
            <a:r>
              <a:rPr lang="en-US" dirty="0"/>
              <a:t>increased capacity for energy harvest”,  </a:t>
            </a:r>
            <a:r>
              <a:rPr lang="en-US" i="1" dirty="0"/>
              <a:t>Nature </a:t>
            </a:r>
            <a:r>
              <a:rPr lang="en-US" dirty="0"/>
              <a:t>2006</a:t>
            </a:r>
          </a:p>
        </p:txBody>
      </p:sp>
      <p:pic>
        <p:nvPicPr>
          <p:cNvPr id="5" name="Picture 4" descr="Screen Shot 2016-02-06 at 3.24.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0" y="2535730"/>
            <a:ext cx="1932368" cy="3357661"/>
          </a:xfrm>
          <a:prstGeom prst="rect">
            <a:avLst/>
          </a:prstGeom>
        </p:spPr>
      </p:pic>
      <p:pic>
        <p:nvPicPr>
          <p:cNvPr id="6" name="Picture 5" descr="Intro_obese_mouse.jpg"/>
          <p:cNvPicPr>
            <a:picLocks noChangeAspect="1"/>
          </p:cNvPicPr>
          <p:nvPr/>
        </p:nvPicPr>
        <p:blipFill>
          <a:blip r:embed="rId5"/>
          <a:srcRect b="18000"/>
          <a:stretch>
            <a:fillRect/>
          </a:stretch>
        </p:blipFill>
        <p:spPr>
          <a:xfrm>
            <a:off x="5461000" y="211584"/>
            <a:ext cx="3555682" cy="2332530"/>
          </a:xfrm>
          <a:prstGeom prst="rect">
            <a:avLst/>
          </a:prstGeom>
          <a:ln w="38100">
            <a:solidFill>
              <a:srgbClr val="4A7EFF"/>
            </a:solidFill>
          </a:ln>
        </p:spPr>
      </p:pic>
    </p:spTree>
    <p:extLst>
      <p:ext uri="{BB962C8B-B14F-4D97-AF65-F5344CB8AC3E}">
        <p14:creationId xmlns:p14="http://schemas.microsoft.com/office/powerpoint/2010/main" val="3524118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enario_3_microbial_overgrowth-01.png"/>
          <p:cNvPicPr>
            <a:picLocks noChangeAspect="1"/>
          </p:cNvPicPr>
          <p:nvPr/>
        </p:nvPicPr>
        <p:blipFill rotWithShape="1">
          <a:blip r:embed="rId3">
            <a:extLst>
              <a:ext uri="{28A0092B-C50C-407E-A947-70E740481C1C}">
                <a14:useLocalDpi xmlns:a14="http://schemas.microsoft.com/office/drawing/2010/main" val="0"/>
              </a:ext>
            </a:extLst>
          </a:blip>
          <a:srcRect t="6668" b="26665"/>
          <a:stretch/>
        </p:blipFill>
        <p:spPr>
          <a:xfrm>
            <a:off x="832980" y="769403"/>
            <a:ext cx="7360263" cy="6350030"/>
          </a:xfrm>
          <a:prstGeom prst="rect">
            <a:avLst/>
          </a:prstGeom>
        </p:spPr>
      </p:pic>
      <p:sp>
        <p:nvSpPr>
          <p:cNvPr id="2" name="TextBox 1"/>
          <p:cNvSpPr txBox="1"/>
          <p:nvPr/>
        </p:nvSpPr>
        <p:spPr>
          <a:xfrm>
            <a:off x="362812" y="298915"/>
            <a:ext cx="1272527" cy="400110"/>
          </a:xfrm>
          <a:prstGeom prst="rect">
            <a:avLst/>
          </a:prstGeom>
          <a:noFill/>
        </p:spPr>
        <p:txBody>
          <a:bodyPr wrap="none" rtlCol="0">
            <a:spAutoFit/>
          </a:bodyPr>
          <a:lstStyle/>
          <a:p>
            <a:r>
              <a:rPr lang="en-US" sz="2000" dirty="0" smtClean="0">
                <a:latin typeface="Myriad Pro"/>
                <a:cs typeface="Myriad Pro"/>
              </a:rPr>
              <a:t>Scenario</a:t>
            </a:r>
            <a:r>
              <a:rPr lang="en-US" dirty="0" smtClean="0">
                <a:latin typeface="Myriad Pro"/>
                <a:cs typeface="Myriad Pro"/>
              </a:rPr>
              <a:t> 3</a:t>
            </a:r>
            <a:endParaRPr lang="en-US" dirty="0">
              <a:latin typeface="Myriad Pro"/>
              <a:cs typeface="Myriad Pro"/>
            </a:endParaRPr>
          </a:p>
        </p:txBody>
      </p:sp>
    </p:spTree>
    <p:extLst>
      <p:ext uri="{BB962C8B-B14F-4D97-AF65-F5344CB8AC3E}">
        <p14:creationId xmlns:p14="http://schemas.microsoft.com/office/powerpoint/2010/main" val="18290581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
          <p:cNvSpPr>
            <a:spLocks noChangeArrowheads="1"/>
          </p:cNvSpPr>
          <p:nvPr/>
        </p:nvSpPr>
        <p:spPr bwMode="auto">
          <a:xfrm>
            <a:off x="0" y="0"/>
            <a:ext cx="9144000" cy="914400"/>
          </a:xfrm>
          <a:prstGeom prst="rect">
            <a:avLst/>
          </a:prstGeom>
          <a:solidFill>
            <a:srgbClr val="EEEEEE"/>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a:endParaRPr lang="en-US">
              <a:solidFill>
                <a:srgbClr val="FFFFFF"/>
              </a:solidFill>
            </a:endParaRPr>
          </a:p>
        </p:txBody>
      </p:sp>
      <p:sp>
        <p:nvSpPr>
          <p:cNvPr id="14339" name="Date Placeholder 3"/>
          <p:cNvSpPr txBox="1">
            <a:spLocks noGrp="1"/>
          </p:cNvSpPr>
          <p:nvPr/>
        </p:nvSpPr>
        <p:spPr bwMode="auto">
          <a:xfrm>
            <a:off x="0" y="6622458"/>
            <a:ext cx="2540000" cy="2355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54000" tIns="63500" rIns="127000" bIns="63500"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100">
                <a:solidFill>
                  <a:srgbClr val="999999"/>
                </a:solidFill>
                <a:latin typeface="Helvetica" charset="0"/>
              </a:rPr>
              <a:t>Date of download:  2/5/2016</a:t>
            </a:r>
          </a:p>
        </p:txBody>
      </p:sp>
      <p:sp>
        <p:nvSpPr>
          <p:cNvPr id="14340" name="Footer Placeholder 4"/>
          <p:cNvSpPr txBox="1">
            <a:spLocks noGrp="1"/>
          </p:cNvSpPr>
          <p:nvPr/>
        </p:nvSpPr>
        <p:spPr bwMode="auto">
          <a:xfrm>
            <a:off x="2971800" y="6622458"/>
            <a:ext cx="6172200" cy="235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100" dirty="0">
                <a:solidFill>
                  <a:srgbClr val="999999"/>
                </a:solidFill>
                <a:latin typeface="Helvetica" charset="0"/>
              </a:rPr>
              <a:t>Copyright © 2016 American Medical Association. All rights reserved.</a:t>
            </a:r>
          </a:p>
        </p:txBody>
      </p:sp>
      <p:sp>
        <p:nvSpPr>
          <p:cNvPr id="14341" name="Text Placeholder 2"/>
          <p:cNvSpPr txBox="1">
            <a:spLocks/>
          </p:cNvSpPr>
          <p:nvPr/>
        </p:nvSpPr>
        <p:spPr bwMode="auto">
          <a:xfrm>
            <a:off x="0" y="96838"/>
            <a:ext cx="9144000"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54000" tIns="63500" rIns="127000" bIns="0"/>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300">
                <a:latin typeface="Helvetica" charset="0"/>
                <a:cs typeface="Helvetica" charset="0"/>
              </a:rPr>
              <a:t>From: </a:t>
            </a:r>
            <a:r>
              <a:rPr lang="en-US" sz="1300" b="1">
                <a:latin typeface="Helvetica" charset="0"/>
                <a:cs typeface="Helvetica" charset="0"/>
              </a:rPr>
              <a:t>Small Intestinal Bacterial Overgrowth:  A Framework for Understanding Irritable Bowel Syndrome</a:t>
            </a:r>
          </a:p>
        </p:txBody>
      </p:sp>
      <p:sp>
        <p:nvSpPr>
          <p:cNvPr id="14343" name="Text Placeholder 2"/>
          <p:cNvSpPr txBox="1">
            <a:spLocks/>
          </p:cNvSpPr>
          <p:nvPr/>
        </p:nvSpPr>
        <p:spPr bwMode="auto">
          <a:xfrm>
            <a:off x="0" y="687388"/>
            <a:ext cx="9144000"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54000" tIns="0" rIns="127000" bIns="63500"/>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a:latin typeface="Helvetica" charset="0"/>
                <a:cs typeface="Helvetica" charset="0"/>
              </a:rPr>
              <a:t>JAMA. 2004;292(7):852-858. doi:10.1001/jama.292.7.852</a:t>
            </a:r>
          </a:p>
        </p:txBody>
      </p:sp>
      <p:pic>
        <p:nvPicPr>
          <p:cNvPr id="14349" name="Picture 13"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1" y="1133329"/>
            <a:ext cx="9335843" cy="548913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enario_4_alpha_diversity-01.png"/>
          <p:cNvPicPr>
            <a:picLocks noChangeAspect="1"/>
          </p:cNvPicPr>
          <p:nvPr/>
        </p:nvPicPr>
        <p:blipFill rotWithShape="1">
          <a:blip r:embed="rId3">
            <a:extLst>
              <a:ext uri="{28A0092B-C50C-407E-A947-70E740481C1C}">
                <a14:useLocalDpi xmlns:a14="http://schemas.microsoft.com/office/drawing/2010/main" val="0"/>
              </a:ext>
            </a:extLst>
          </a:blip>
          <a:srcRect t="3" b="30664"/>
          <a:stretch/>
        </p:blipFill>
        <p:spPr>
          <a:xfrm>
            <a:off x="926116" y="-75590"/>
            <a:ext cx="7643313" cy="6858000"/>
          </a:xfrm>
          <a:prstGeom prst="rect">
            <a:avLst/>
          </a:prstGeom>
        </p:spPr>
      </p:pic>
    </p:spTree>
    <p:extLst>
      <p:ext uri="{BB962C8B-B14F-4D97-AF65-F5344CB8AC3E}">
        <p14:creationId xmlns:p14="http://schemas.microsoft.com/office/powerpoint/2010/main" val="19304397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CE7D0D"/>
                </a:solidFill>
              </a:rPr>
              <a:t>Python Scripts</a:t>
            </a:r>
            <a:endParaRPr lang="en-US" dirty="0">
              <a:solidFill>
                <a:srgbClr val="000000"/>
              </a:solidFill>
            </a:endParaRPr>
          </a:p>
        </p:txBody>
      </p:sp>
      <p:sp>
        <p:nvSpPr>
          <p:cNvPr id="14" name="TextBox 13"/>
          <p:cNvSpPr txBox="1"/>
          <p:nvPr/>
        </p:nvSpPr>
        <p:spPr>
          <a:xfrm>
            <a:off x="0" y="573815"/>
            <a:ext cx="8947694" cy="4401204"/>
          </a:xfrm>
          <a:prstGeom prst="rect">
            <a:avLst/>
          </a:prstGeom>
          <a:noFill/>
        </p:spPr>
        <p:txBody>
          <a:bodyPr wrap="square" rtlCol="0">
            <a:spAutoFit/>
          </a:bodyPr>
          <a:lstStyle/>
          <a:p>
            <a:endParaRPr lang="en-US" b="1" dirty="0" smtClean="0"/>
          </a:p>
          <a:p>
            <a:endParaRPr lang="en-US" b="1" dirty="0" smtClean="0"/>
          </a:p>
          <a:p>
            <a:r>
              <a:rPr lang="en-US" sz="1400" dirty="0" smtClean="0"/>
              <a:t>	</a:t>
            </a:r>
            <a:endParaRPr lang="en-US" sz="1600" b="1" dirty="0"/>
          </a:p>
          <a:p>
            <a:r>
              <a:rPr lang="en-US" sz="1600" b="1" dirty="0" smtClean="0"/>
              <a:t>	</a:t>
            </a:r>
            <a:endParaRPr lang="en-US" sz="1600" dirty="0" smtClean="0"/>
          </a:p>
          <a:p>
            <a:pPr lvl="1"/>
            <a:endParaRPr lang="en-US" sz="1600" dirty="0"/>
          </a:p>
          <a:p>
            <a:pPr lvl="1"/>
            <a:r>
              <a:rPr lang="en-US" sz="1600" dirty="0" smtClean="0"/>
              <a:t>	</a:t>
            </a:r>
          </a:p>
          <a:p>
            <a:pPr lvl="1"/>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3" name="Picture 2" descr="Screen Shot 2017-01-10 at 1.04.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7405"/>
            <a:ext cx="9144000" cy="3788229"/>
          </a:xfrm>
          <a:prstGeom prst="rect">
            <a:avLst/>
          </a:prstGeom>
        </p:spPr>
      </p:pic>
      <p:sp>
        <p:nvSpPr>
          <p:cNvPr id="2" name="TextBox 1"/>
          <p:cNvSpPr txBox="1"/>
          <p:nvPr/>
        </p:nvSpPr>
        <p:spPr>
          <a:xfrm>
            <a:off x="555642" y="1807679"/>
            <a:ext cx="5375239" cy="646331"/>
          </a:xfrm>
          <a:prstGeom prst="rect">
            <a:avLst/>
          </a:prstGeom>
          <a:noFill/>
        </p:spPr>
        <p:txBody>
          <a:bodyPr wrap="none" rtlCol="0">
            <a:spAutoFit/>
          </a:bodyPr>
          <a:lstStyle/>
          <a:p>
            <a:r>
              <a:rPr lang="en-US" b="1" dirty="0" smtClean="0">
                <a:solidFill>
                  <a:schemeClr val="accent1">
                    <a:lumMod val="75000"/>
                  </a:schemeClr>
                </a:solidFill>
              </a:rPr>
              <a:t>Terminal 1</a:t>
            </a:r>
            <a:r>
              <a:rPr lang="en-US" b="1" dirty="0" smtClean="0"/>
              <a:t> – Typing in Vim (or you could use Notepad,</a:t>
            </a:r>
          </a:p>
          <a:p>
            <a:r>
              <a:rPr lang="en-US" b="1" dirty="0" smtClean="0"/>
              <a:t> Atom, </a:t>
            </a:r>
            <a:r>
              <a:rPr lang="en-US" b="1" dirty="0" err="1" smtClean="0"/>
              <a:t>Emacs</a:t>
            </a:r>
            <a:r>
              <a:rPr lang="en-US" b="1" dirty="0" smtClean="0"/>
              <a:t>, </a:t>
            </a:r>
            <a:r>
              <a:rPr lang="en-US" b="1" dirty="0" err="1" smtClean="0"/>
              <a:t>etc</a:t>
            </a:r>
            <a:r>
              <a:rPr lang="is-IS" b="1" dirty="0" smtClean="0"/>
              <a:t>…) and saving to parse_gc.py</a:t>
            </a:r>
            <a:endParaRPr lang="en-US" b="1" dirty="0"/>
          </a:p>
        </p:txBody>
      </p:sp>
      <p:sp>
        <p:nvSpPr>
          <p:cNvPr id="6" name="TextBox 5"/>
          <p:cNvSpPr txBox="1"/>
          <p:nvPr/>
        </p:nvSpPr>
        <p:spPr>
          <a:xfrm>
            <a:off x="6061538" y="1807679"/>
            <a:ext cx="3057247" cy="923330"/>
          </a:xfrm>
          <a:prstGeom prst="rect">
            <a:avLst/>
          </a:prstGeom>
          <a:noFill/>
        </p:spPr>
        <p:txBody>
          <a:bodyPr wrap="none" rtlCol="0">
            <a:spAutoFit/>
          </a:bodyPr>
          <a:lstStyle/>
          <a:p>
            <a:r>
              <a:rPr lang="en-US" b="1" dirty="0" smtClean="0">
                <a:solidFill>
                  <a:schemeClr val="accent6">
                    <a:lumMod val="75000"/>
                  </a:schemeClr>
                </a:solidFill>
              </a:rPr>
              <a:t>Terminal 2 </a:t>
            </a:r>
            <a:r>
              <a:rPr lang="en-US" b="1" dirty="0" smtClean="0"/>
              <a:t>–  Actually running</a:t>
            </a:r>
          </a:p>
          <a:p>
            <a:r>
              <a:rPr lang="en-US" b="1" dirty="0" smtClean="0"/>
              <a:t>the code by calling:</a:t>
            </a:r>
          </a:p>
          <a:p>
            <a:r>
              <a:rPr lang="en-US" b="1" dirty="0"/>
              <a:t>p</a:t>
            </a:r>
            <a:r>
              <a:rPr lang="en-US" b="1" dirty="0" smtClean="0"/>
              <a:t>ython </a:t>
            </a:r>
            <a:r>
              <a:rPr lang="en-US" b="1" dirty="0" err="1" smtClean="0"/>
              <a:t>parse_gc.py</a:t>
            </a:r>
            <a:endParaRPr lang="en-US" b="1" dirty="0"/>
          </a:p>
        </p:txBody>
      </p:sp>
      <p:sp>
        <p:nvSpPr>
          <p:cNvPr id="4" name="Donut 3"/>
          <p:cNvSpPr/>
          <p:nvPr/>
        </p:nvSpPr>
        <p:spPr>
          <a:xfrm>
            <a:off x="7655442" y="5498239"/>
            <a:ext cx="1463343" cy="747576"/>
          </a:xfrm>
          <a:prstGeom prst="donut">
            <a:avLst>
              <a:gd name="adj" fmla="val 8800"/>
            </a:avLst>
          </a:prstGeom>
          <a:solidFill>
            <a:srgbClr val="FA980E"/>
          </a:solidFill>
          <a:effectLst>
            <a:outerShdw blurRad="40000" dist="23000" dir="5400000" rotWithShape="0">
              <a:srgbClr val="FA980E">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0403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enario_4_alpha_diversity-01.png"/>
          <p:cNvPicPr>
            <a:picLocks noChangeAspect="1"/>
          </p:cNvPicPr>
          <p:nvPr/>
        </p:nvPicPr>
        <p:blipFill rotWithShape="1">
          <a:blip r:embed="rId3">
            <a:extLst>
              <a:ext uri="{28A0092B-C50C-407E-A947-70E740481C1C}">
                <a14:useLocalDpi xmlns:a14="http://schemas.microsoft.com/office/drawing/2010/main" val="0"/>
              </a:ext>
            </a:extLst>
          </a:blip>
          <a:srcRect t="3" b="30664"/>
          <a:stretch/>
        </p:blipFill>
        <p:spPr>
          <a:xfrm>
            <a:off x="926116" y="-75590"/>
            <a:ext cx="7643313" cy="6858000"/>
          </a:xfrm>
          <a:prstGeom prst="rect">
            <a:avLst/>
          </a:prstGeom>
        </p:spPr>
      </p:pic>
      <p:sp>
        <p:nvSpPr>
          <p:cNvPr id="4" name="TextBox 3"/>
          <p:cNvSpPr txBox="1"/>
          <p:nvPr/>
        </p:nvSpPr>
        <p:spPr>
          <a:xfrm>
            <a:off x="6150517" y="1091467"/>
            <a:ext cx="1239417" cy="369332"/>
          </a:xfrm>
          <a:prstGeom prst="rect">
            <a:avLst/>
          </a:prstGeom>
          <a:noFill/>
        </p:spPr>
        <p:txBody>
          <a:bodyPr wrap="none" rtlCol="0">
            <a:spAutoFit/>
          </a:bodyPr>
          <a:lstStyle/>
          <a:p>
            <a:r>
              <a:rPr lang="en-US" dirty="0" smtClean="0"/>
              <a:t>2-3 Species</a:t>
            </a:r>
            <a:endParaRPr lang="en-US" dirty="0"/>
          </a:p>
        </p:txBody>
      </p:sp>
      <p:sp>
        <p:nvSpPr>
          <p:cNvPr id="5" name="TextBox 4"/>
          <p:cNvSpPr txBox="1"/>
          <p:nvPr/>
        </p:nvSpPr>
        <p:spPr>
          <a:xfrm>
            <a:off x="2157045" y="1091467"/>
            <a:ext cx="1223637" cy="369332"/>
          </a:xfrm>
          <a:prstGeom prst="rect">
            <a:avLst/>
          </a:prstGeom>
          <a:noFill/>
        </p:spPr>
        <p:txBody>
          <a:bodyPr wrap="none" rtlCol="0">
            <a:spAutoFit/>
          </a:bodyPr>
          <a:lstStyle/>
          <a:p>
            <a:r>
              <a:rPr lang="en-US" dirty="0"/>
              <a:t>6</a:t>
            </a:r>
            <a:r>
              <a:rPr lang="en-US" dirty="0" smtClean="0"/>
              <a:t>-7 species</a:t>
            </a:r>
            <a:endParaRPr lang="en-US" dirty="0"/>
          </a:p>
        </p:txBody>
      </p:sp>
    </p:spTree>
    <p:extLst>
      <p:ext uri="{BB962C8B-B14F-4D97-AF65-F5344CB8AC3E}">
        <p14:creationId xmlns:p14="http://schemas.microsoft.com/office/powerpoint/2010/main" val="1442129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21783" y="4826675"/>
            <a:ext cx="4222217" cy="1815882"/>
          </a:xfrm>
          <a:prstGeom prst="rect">
            <a:avLst/>
          </a:prstGeom>
          <a:noFill/>
        </p:spPr>
        <p:txBody>
          <a:bodyPr wrap="square" rtlCol="0">
            <a:spAutoFit/>
          </a:bodyPr>
          <a:lstStyle/>
          <a:p>
            <a:r>
              <a:rPr lang="en-US" sz="1400" b="1" dirty="0" smtClean="0">
                <a:solidFill>
                  <a:srgbClr val="000000"/>
                </a:solidFill>
              </a:rPr>
              <a:t>Skin/</a:t>
            </a:r>
            <a:r>
              <a:rPr lang="en-US" sz="1400" b="1" dirty="0" err="1" smtClean="0">
                <a:solidFill>
                  <a:srgbClr val="000000"/>
                </a:solidFill>
              </a:rPr>
              <a:t>Vitligo</a:t>
            </a:r>
            <a:r>
              <a:rPr lang="en-US" sz="1400" b="1" dirty="0" smtClean="0">
                <a:solidFill>
                  <a:srgbClr val="000000"/>
                </a:solidFill>
              </a:rPr>
              <a:t> Example</a:t>
            </a:r>
            <a:r>
              <a:rPr lang="en-US" sz="1400" dirty="0" smtClean="0">
                <a:solidFill>
                  <a:srgbClr val="000000"/>
                </a:solidFill>
              </a:rPr>
              <a:t>: </a:t>
            </a:r>
            <a:r>
              <a:rPr lang="en-US" sz="1400" dirty="0" err="1" smtClean="0">
                <a:solidFill>
                  <a:srgbClr val="000000"/>
                </a:solidFill>
              </a:rPr>
              <a:t>Ganju</a:t>
            </a:r>
            <a:r>
              <a:rPr lang="en-US" sz="1400" dirty="0" smtClean="0">
                <a:solidFill>
                  <a:srgbClr val="000000"/>
                </a:solidFill>
              </a:rPr>
              <a:t> et al, </a:t>
            </a:r>
            <a:r>
              <a:rPr lang="en-US" sz="1400" i="1" dirty="0" smtClean="0">
                <a:solidFill>
                  <a:srgbClr val="000000"/>
                </a:solidFill>
              </a:rPr>
              <a:t>Scientific Reports 2016, </a:t>
            </a:r>
            <a:r>
              <a:rPr lang="en-US" sz="1400" dirty="0" smtClean="0">
                <a:solidFill>
                  <a:srgbClr val="000000"/>
                </a:solidFill>
              </a:rPr>
              <a:t>“</a:t>
            </a:r>
            <a:r>
              <a:rPr lang="en-US" sz="1400" dirty="0">
                <a:solidFill>
                  <a:srgbClr val="000000"/>
                </a:solidFill>
              </a:rPr>
              <a:t>Microbial community profiling shows </a:t>
            </a:r>
            <a:r>
              <a:rPr lang="en-US" sz="1400" dirty="0" err="1">
                <a:solidFill>
                  <a:srgbClr val="000000"/>
                </a:solidFill>
              </a:rPr>
              <a:t>dysbiosis</a:t>
            </a:r>
            <a:r>
              <a:rPr lang="en-US" sz="1400" dirty="0">
                <a:solidFill>
                  <a:srgbClr val="000000"/>
                </a:solidFill>
              </a:rPr>
              <a:t> in the </a:t>
            </a:r>
            <a:r>
              <a:rPr lang="en-US" sz="1400" dirty="0" err="1">
                <a:solidFill>
                  <a:srgbClr val="000000"/>
                </a:solidFill>
              </a:rPr>
              <a:t>lesional</a:t>
            </a:r>
            <a:r>
              <a:rPr lang="en-US" sz="1400" dirty="0">
                <a:solidFill>
                  <a:srgbClr val="000000"/>
                </a:solidFill>
              </a:rPr>
              <a:t> skin of </a:t>
            </a:r>
            <a:r>
              <a:rPr lang="en-US" sz="1400" dirty="0" err="1">
                <a:solidFill>
                  <a:srgbClr val="000000"/>
                </a:solidFill>
              </a:rPr>
              <a:t>Vitiligo</a:t>
            </a:r>
            <a:r>
              <a:rPr lang="en-US" sz="1400" dirty="0">
                <a:solidFill>
                  <a:srgbClr val="000000"/>
                </a:solidFill>
              </a:rPr>
              <a:t> subjects</a:t>
            </a:r>
            <a:endParaRPr lang="en-US" sz="1400" dirty="0" smtClean="0">
              <a:solidFill>
                <a:srgbClr val="000000"/>
              </a:solidFill>
            </a:endParaRPr>
          </a:p>
          <a:p>
            <a:endParaRPr lang="en-US" sz="1400" b="1" dirty="0" smtClean="0">
              <a:solidFill>
                <a:srgbClr val="000000"/>
              </a:solidFill>
            </a:endParaRPr>
          </a:p>
          <a:p>
            <a:r>
              <a:rPr lang="en-US" sz="1400" b="1" dirty="0" smtClean="0">
                <a:solidFill>
                  <a:srgbClr val="000000"/>
                </a:solidFill>
              </a:rPr>
              <a:t>Gut/Obesity Example</a:t>
            </a:r>
            <a:r>
              <a:rPr lang="en-US" sz="1400" dirty="0" smtClean="0">
                <a:solidFill>
                  <a:srgbClr val="000000"/>
                </a:solidFill>
              </a:rPr>
              <a:t>: Le </a:t>
            </a:r>
            <a:r>
              <a:rPr lang="en-US" sz="1400" dirty="0" err="1" smtClean="0">
                <a:solidFill>
                  <a:srgbClr val="000000"/>
                </a:solidFill>
              </a:rPr>
              <a:t>Chatelier</a:t>
            </a:r>
            <a:r>
              <a:rPr lang="en-US" sz="1400" dirty="0" smtClean="0">
                <a:solidFill>
                  <a:srgbClr val="000000"/>
                </a:solidFill>
              </a:rPr>
              <a:t> et al.,  </a:t>
            </a:r>
            <a:r>
              <a:rPr lang="en-US" sz="1400" i="1" dirty="0" smtClean="0">
                <a:solidFill>
                  <a:srgbClr val="000000"/>
                </a:solidFill>
              </a:rPr>
              <a:t>Nature </a:t>
            </a:r>
            <a:r>
              <a:rPr lang="en-US" sz="1400" dirty="0" smtClean="0">
                <a:solidFill>
                  <a:srgbClr val="000000"/>
                </a:solidFill>
              </a:rPr>
              <a:t>2015,</a:t>
            </a:r>
          </a:p>
          <a:p>
            <a:r>
              <a:rPr lang="en-US" sz="1400" dirty="0" smtClean="0">
                <a:solidFill>
                  <a:srgbClr val="000000"/>
                </a:solidFill>
              </a:rPr>
              <a:t> “Richness of Human </a:t>
            </a:r>
            <a:r>
              <a:rPr lang="en-US" sz="1400" dirty="0" err="1" smtClean="0">
                <a:solidFill>
                  <a:srgbClr val="000000"/>
                </a:solidFill>
              </a:rPr>
              <a:t>Microbiome</a:t>
            </a:r>
            <a:r>
              <a:rPr lang="en-US" sz="1400" dirty="0" smtClean="0">
                <a:solidFill>
                  <a:srgbClr val="000000"/>
                </a:solidFill>
              </a:rPr>
              <a:t>  correlates with metabolic markers”</a:t>
            </a:r>
          </a:p>
          <a:p>
            <a:endParaRPr lang="en-US" sz="1400" b="1" dirty="0" smtClean="0">
              <a:solidFill>
                <a:srgbClr val="000000"/>
              </a:solidFill>
            </a:endParaRPr>
          </a:p>
        </p:txBody>
      </p:sp>
      <p:pic>
        <p:nvPicPr>
          <p:cNvPr id="7" name="Picture 6" descr="Screen Shot 2016-02-06 at 3.59.29 PM.png"/>
          <p:cNvPicPr>
            <a:picLocks noChangeAspect="1"/>
          </p:cNvPicPr>
          <p:nvPr/>
        </p:nvPicPr>
        <p:blipFill rotWithShape="1">
          <a:blip r:embed="rId3">
            <a:extLst>
              <a:ext uri="{28A0092B-C50C-407E-A947-70E740481C1C}">
                <a14:useLocalDpi xmlns:a14="http://schemas.microsoft.com/office/drawing/2010/main" val="0"/>
              </a:ext>
            </a:extLst>
          </a:blip>
          <a:srcRect l="7" t="14713" r="71993" b="-14713"/>
          <a:stretch/>
        </p:blipFill>
        <p:spPr>
          <a:xfrm>
            <a:off x="4785045" y="1045420"/>
            <a:ext cx="3449571" cy="4184779"/>
          </a:xfrm>
          <a:prstGeom prst="rect">
            <a:avLst/>
          </a:prstGeom>
        </p:spPr>
      </p:pic>
      <p:pic>
        <p:nvPicPr>
          <p:cNvPr id="8" name="Picture 7"/>
          <p:cNvPicPr>
            <a:picLocks noChangeAspect="1"/>
          </p:cNvPicPr>
          <p:nvPr/>
        </p:nvPicPr>
        <p:blipFill>
          <a:blip r:embed="rId4"/>
          <a:stretch>
            <a:fillRect/>
          </a:stretch>
        </p:blipFill>
        <p:spPr>
          <a:xfrm>
            <a:off x="158573" y="1218417"/>
            <a:ext cx="3680533" cy="4011782"/>
          </a:xfrm>
          <a:prstGeom prst="rect">
            <a:avLst/>
          </a:prstGeom>
        </p:spPr>
      </p:pic>
      <p:sp>
        <p:nvSpPr>
          <p:cNvPr id="9" name="Rectangle 8"/>
          <p:cNvSpPr/>
          <p:nvPr/>
        </p:nvSpPr>
        <p:spPr>
          <a:xfrm>
            <a:off x="158573" y="5254669"/>
            <a:ext cx="4572000" cy="246221"/>
          </a:xfrm>
          <a:prstGeom prst="rect">
            <a:avLst/>
          </a:prstGeom>
        </p:spPr>
        <p:txBody>
          <a:bodyPr>
            <a:spAutoFit/>
          </a:bodyPr>
          <a:lstStyle/>
          <a:p>
            <a:r>
              <a:rPr lang="en-US" sz="1000" b="1" dirty="0">
                <a:solidFill>
                  <a:srgbClr val="A6A6A6"/>
                </a:solidFill>
              </a:rPr>
              <a:t>Image</a:t>
            </a:r>
            <a:r>
              <a:rPr lang="en-US" sz="1000" dirty="0">
                <a:solidFill>
                  <a:srgbClr val="A6A6A6"/>
                </a:solidFill>
              </a:rPr>
              <a:t>: http://</a:t>
            </a:r>
            <a:r>
              <a:rPr lang="en-US" sz="1000" dirty="0" err="1">
                <a:solidFill>
                  <a:srgbClr val="A6A6A6"/>
                </a:solidFill>
              </a:rPr>
              <a:t>m.patient.media</a:t>
            </a:r>
            <a:r>
              <a:rPr lang="en-US" sz="1000" dirty="0">
                <a:solidFill>
                  <a:srgbClr val="A6A6A6"/>
                </a:solidFill>
              </a:rPr>
              <a:t>/images/dis127.jpg</a:t>
            </a:r>
          </a:p>
        </p:txBody>
      </p:sp>
      <p:sp>
        <p:nvSpPr>
          <p:cNvPr id="10" name="TextBox 9"/>
          <p:cNvSpPr txBox="1"/>
          <p:nvPr/>
        </p:nvSpPr>
        <p:spPr>
          <a:xfrm>
            <a:off x="295729" y="0"/>
            <a:ext cx="8541707" cy="646331"/>
          </a:xfrm>
          <a:prstGeom prst="rect">
            <a:avLst/>
          </a:prstGeom>
          <a:noFill/>
        </p:spPr>
        <p:txBody>
          <a:bodyPr wrap="square" rtlCol="0">
            <a:spAutoFit/>
          </a:bodyPr>
          <a:lstStyle/>
          <a:p>
            <a:r>
              <a:rPr lang="en-US" b="1" dirty="0" smtClean="0">
                <a:solidFill>
                  <a:srgbClr val="000000"/>
                </a:solidFill>
              </a:rPr>
              <a:t>Many examples: </a:t>
            </a:r>
            <a:r>
              <a:rPr lang="en-US" dirty="0" smtClean="0">
                <a:solidFill>
                  <a:srgbClr val="000000"/>
                </a:solidFill>
              </a:rPr>
              <a:t>Low-grade inflammatory response and obesity (gut </a:t>
            </a:r>
            <a:r>
              <a:rPr lang="en-US" dirty="0" err="1" smtClean="0">
                <a:solidFill>
                  <a:srgbClr val="000000"/>
                </a:solidFill>
              </a:rPr>
              <a:t>microbiome</a:t>
            </a:r>
            <a:r>
              <a:rPr lang="en-US" dirty="0" smtClean="0">
                <a:solidFill>
                  <a:srgbClr val="000000"/>
                </a:solidFill>
              </a:rPr>
              <a:t>); </a:t>
            </a:r>
            <a:r>
              <a:rPr lang="en-US" dirty="0" err="1" smtClean="0">
                <a:solidFill>
                  <a:srgbClr val="000000"/>
                </a:solidFill>
              </a:rPr>
              <a:t>Vitiligo</a:t>
            </a:r>
            <a:r>
              <a:rPr lang="en-US" dirty="0" smtClean="0">
                <a:solidFill>
                  <a:srgbClr val="000000"/>
                </a:solidFill>
              </a:rPr>
              <a:t> lesions; </a:t>
            </a:r>
            <a:endParaRPr lang="en-US" b="1" dirty="0">
              <a:solidFill>
                <a:srgbClr val="000000"/>
              </a:solidFill>
            </a:endParaRPr>
          </a:p>
        </p:txBody>
      </p:sp>
    </p:spTree>
    <p:extLst>
      <p:ext uri="{BB962C8B-B14F-4D97-AF65-F5344CB8AC3E}">
        <p14:creationId xmlns:p14="http://schemas.microsoft.com/office/powerpoint/2010/main" val="9476982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enario_5_beta_diversity-01.png"/>
          <p:cNvPicPr>
            <a:picLocks noChangeAspect="1"/>
          </p:cNvPicPr>
          <p:nvPr/>
        </p:nvPicPr>
        <p:blipFill rotWithShape="1">
          <a:blip r:embed="rId3">
            <a:extLst>
              <a:ext uri="{28A0092B-C50C-407E-A947-70E740481C1C}">
                <a14:useLocalDpi xmlns:a14="http://schemas.microsoft.com/office/drawing/2010/main" val="0"/>
              </a:ext>
            </a:extLst>
          </a:blip>
          <a:srcRect t="3" b="31997"/>
          <a:stretch/>
        </p:blipFill>
        <p:spPr>
          <a:xfrm>
            <a:off x="851940" y="0"/>
            <a:ext cx="7793182" cy="6858000"/>
          </a:xfrm>
          <a:prstGeom prst="rect">
            <a:avLst/>
          </a:prstGeom>
        </p:spPr>
      </p:pic>
    </p:spTree>
    <p:extLst>
      <p:ext uri="{BB962C8B-B14F-4D97-AF65-F5344CB8AC3E}">
        <p14:creationId xmlns:p14="http://schemas.microsoft.com/office/powerpoint/2010/main" val="3670944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70159" y="6550223"/>
            <a:ext cx="3173841" cy="307777"/>
          </a:xfrm>
          <a:prstGeom prst="rect">
            <a:avLst/>
          </a:prstGeom>
          <a:noFill/>
        </p:spPr>
        <p:txBody>
          <a:bodyPr wrap="none" rtlCol="0">
            <a:spAutoFit/>
          </a:bodyPr>
          <a:lstStyle/>
          <a:p>
            <a:r>
              <a:rPr lang="en-US" sz="1400" dirty="0" smtClean="0">
                <a:solidFill>
                  <a:srgbClr val="000000"/>
                </a:solidFill>
              </a:rPr>
              <a:t>(Moeller </a:t>
            </a:r>
            <a:r>
              <a:rPr lang="en-US" sz="1400" i="1" dirty="0" smtClean="0">
                <a:solidFill>
                  <a:srgbClr val="000000"/>
                </a:solidFill>
              </a:rPr>
              <a:t>et al</a:t>
            </a:r>
            <a:r>
              <a:rPr lang="en-US" sz="1400" dirty="0" smtClean="0">
                <a:solidFill>
                  <a:srgbClr val="000000"/>
                </a:solidFill>
              </a:rPr>
              <a:t>. Cell Host &amp; Microbe 2013)</a:t>
            </a:r>
            <a:endParaRPr lang="en-US" sz="1400" dirty="0">
              <a:solidFill>
                <a:srgbClr val="000000"/>
              </a:solidFill>
            </a:endParaRPr>
          </a:p>
        </p:txBody>
      </p:sp>
      <p:pic>
        <p:nvPicPr>
          <p:cNvPr id="4" name="Picture 3" descr="Moeller_Cell_Host_Microbe_2013_beta_diversity_variability.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29" y="788217"/>
            <a:ext cx="4548414" cy="2482519"/>
          </a:xfrm>
          <a:prstGeom prst="rect">
            <a:avLst/>
          </a:prstGeom>
        </p:spPr>
      </p:pic>
      <p:pic>
        <p:nvPicPr>
          <p:cNvPr id="5" name="Picture 4" descr="Moeller_Cell_Host_Microbe_2013_beta_diversity.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58" y="3483428"/>
            <a:ext cx="8724471" cy="3093358"/>
          </a:xfrm>
          <a:prstGeom prst="rect">
            <a:avLst/>
          </a:prstGeom>
        </p:spPr>
      </p:pic>
      <p:pic>
        <p:nvPicPr>
          <p:cNvPr id="6" name="Picture 5"/>
          <p:cNvPicPr>
            <a:picLocks noChangeAspect="1"/>
          </p:cNvPicPr>
          <p:nvPr/>
        </p:nvPicPr>
        <p:blipFill>
          <a:blip r:embed="rId5"/>
          <a:stretch>
            <a:fillRect/>
          </a:stretch>
        </p:blipFill>
        <p:spPr>
          <a:xfrm>
            <a:off x="5212443" y="805543"/>
            <a:ext cx="3441700" cy="2362200"/>
          </a:xfrm>
          <a:prstGeom prst="rect">
            <a:avLst/>
          </a:prstGeom>
          <a:ln w="25400">
            <a:solidFill>
              <a:schemeClr val="bg1"/>
            </a:solidFill>
          </a:ln>
        </p:spPr>
      </p:pic>
      <p:sp>
        <p:nvSpPr>
          <p:cNvPr id="7" name="TextBox 6"/>
          <p:cNvSpPr txBox="1"/>
          <p:nvPr/>
        </p:nvSpPr>
        <p:spPr>
          <a:xfrm>
            <a:off x="295729" y="0"/>
            <a:ext cx="8541707" cy="646331"/>
          </a:xfrm>
          <a:prstGeom prst="rect">
            <a:avLst/>
          </a:prstGeom>
          <a:noFill/>
        </p:spPr>
        <p:txBody>
          <a:bodyPr wrap="square" rtlCol="0">
            <a:spAutoFit/>
          </a:bodyPr>
          <a:lstStyle/>
          <a:p>
            <a:r>
              <a:rPr lang="en-US" dirty="0" smtClean="0">
                <a:solidFill>
                  <a:srgbClr val="000000"/>
                </a:solidFill>
              </a:rPr>
              <a:t>Microbial instability is largely unrecognized, but occurs in multiple systems where animal hosts lose control:  untreated AIDs, feline FIV, smokers’ lungs, and SIV+ wild chimpanzees</a:t>
            </a:r>
            <a:endParaRPr lang="en-US" dirty="0">
              <a:solidFill>
                <a:srgbClr val="000000"/>
              </a:solidFill>
            </a:endParaRPr>
          </a:p>
        </p:txBody>
      </p:sp>
    </p:spTree>
    <p:extLst>
      <p:ext uri="{BB962C8B-B14F-4D97-AF65-F5344CB8AC3E}">
        <p14:creationId xmlns:p14="http://schemas.microsoft.com/office/powerpoint/2010/main" val="2096750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81332" y="6273224"/>
            <a:ext cx="4572000" cy="584776"/>
          </a:xfrm>
          <a:prstGeom prst="rect">
            <a:avLst/>
          </a:prstGeom>
        </p:spPr>
        <p:txBody>
          <a:bodyPr>
            <a:spAutoFit/>
          </a:bodyPr>
          <a:lstStyle/>
          <a:p>
            <a:r>
              <a:rPr lang="en-US" sz="800" u="sng" dirty="0" smtClean="0">
                <a:solidFill>
                  <a:srgbClr val="FA980E"/>
                </a:solidFill>
              </a:rPr>
              <a:t>Source:</a:t>
            </a:r>
          </a:p>
          <a:p>
            <a:r>
              <a:rPr lang="en-US" sz="800" dirty="0" smtClean="0">
                <a:solidFill>
                  <a:schemeClr val="bg1">
                    <a:lumMod val="65000"/>
                  </a:schemeClr>
                </a:solidFill>
              </a:rPr>
              <a:t> http://</a:t>
            </a:r>
            <a:r>
              <a:rPr lang="en-US" sz="800" dirty="0" err="1" smtClean="0">
                <a:solidFill>
                  <a:schemeClr val="bg1">
                    <a:lumMod val="65000"/>
                  </a:schemeClr>
                </a:solidFill>
              </a:rPr>
              <a:t>thechinabowl.com</a:t>
            </a:r>
            <a:r>
              <a:rPr lang="en-US" sz="800" dirty="0" smtClean="0">
                <a:solidFill>
                  <a:schemeClr val="bg1">
                    <a:lumMod val="65000"/>
                  </a:schemeClr>
                </a:solidFill>
              </a:rPr>
              <a:t>/</a:t>
            </a:r>
            <a:r>
              <a:rPr lang="en-US" sz="800" dirty="0" err="1" smtClean="0">
                <a:solidFill>
                  <a:schemeClr val="bg1">
                    <a:lumMod val="65000"/>
                  </a:schemeClr>
                </a:solidFill>
              </a:rPr>
              <a:t>wp</a:t>
            </a:r>
            <a:r>
              <a:rPr lang="en-US" sz="800" dirty="0" smtClean="0">
                <a:solidFill>
                  <a:schemeClr val="bg1">
                    <a:lumMod val="65000"/>
                  </a:schemeClr>
                </a:solidFill>
              </a:rPr>
              <a:t>-content/uploads/2015/04/Chinese_Fold-Pak_000.jpg</a:t>
            </a:r>
          </a:p>
          <a:p>
            <a:r>
              <a:rPr lang="en-US" sz="800" dirty="0" smtClean="0">
                <a:solidFill>
                  <a:schemeClr val="bg1">
                    <a:lumMod val="65000"/>
                  </a:schemeClr>
                </a:solidFill>
              </a:rPr>
              <a:t>http://</a:t>
            </a:r>
            <a:r>
              <a:rPr lang="en-US" sz="800" dirty="0" err="1" smtClean="0">
                <a:solidFill>
                  <a:schemeClr val="bg1">
                    <a:lumMod val="65000"/>
                  </a:schemeClr>
                </a:solidFill>
              </a:rPr>
              <a:t>www.dezignwithaz.com</a:t>
            </a:r>
            <a:r>
              <a:rPr lang="en-US" sz="800" dirty="0" smtClean="0">
                <a:solidFill>
                  <a:schemeClr val="bg1">
                    <a:lumMod val="65000"/>
                  </a:schemeClr>
                </a:solidFill>
              </a:rPr>
              <a:t>/images/</a:t>
            </a:r>
            <a:r>
              <a:rPr lang="en-US" sz="800" dirty="0" err="1" smtClean="0">
                <a:solidFill>
                  <a:schemeClr val="bg1">
                    <a:lumMod val="65000"/>
                  </a:schemeClr>
                </a:solidFill>
              </a:rPr>
              <a:t>chinese</a:t>
            </a:r>
            <a:r>
              <a:rPr lang="en-US" sz="800" dirty="0" smtClean="0">
                <a:solidFill>
                  <a:schemeClr val="bg1">
                    <a:lumMod val="65000"/>
                  </a:schemeClr>
                </a:solidFill>
              </a:rPr>
              <a:t>-takeout-</a:t>
            </a:r>
            <a:r>
              <a:rPr lang="en-US" sz="800" dirty="0" err="1" smtClean="0">
                <a:solidFill>
                  <a:schemeClr val="bg1">
                    <a:lumMod val="65000"/>
                  </a:schemeClr>
                </a:solidFill>
              </a:rPr>
              <a:t>decal.png</a:t>
            </a:r>
            <a:endParaRPr lang="en-US" sz="800" dirty="0" smtClean="0">
              <a:solidFill>
                <a:schemeClr val="bg1">
                  <a:lumMod val="65000"/>
                </a:schemeClr>
              </a:solidFill>
            </a:endParaRPr>
          </a:p>
          <a:p>
            <a:r>
              <a:rPr lang="en-US" sz="800" dirty="0" smtClean="0">
                <a:solidFill>
                  <a:schemeClr val="bg1">
                    <a:lumMod val="65000"/>
                  </a:schemeClr>
                </a:solidFill>
              </a:rPr>
              <a:t>http://</a:t>
            </a:r>
            <a:r>
              <a:rPr lang="en-US" sz="800" dirty="0" err="1" smtClean="0">
                <a:solidFill>
                  <a:schemeClr val="bg1">
                    <a:lumMod val="65000"/>
                  </a:schemeClr>
                </a:solidFill>
              </a:rPr>
              <a:t>www.trendus.com</a:t>
            </a:r>
            <a:r>
              <a:rPr lang="en-US" sz="800" dirty="0" smtClean="0">
                <a:solidFill>
                  <a:schemeClr val="bg1">
                    <a:lumMod val="65000"/>
                  </a:schemeClr>
                </a:solidFill>
              </a:rPr>
              <a:t>/images/</a:t>
            </a:r>
            <a:r>
              <a:rPr lang="en-US" sz="800" dirty="0" err="1" smtClean="0">
                <a:solidFill>
                  <a:schemeClr val="bg1">
                    <a:lumMod val="65000"/>
                  </a:schemeClr>
                </a:solidFill>
              </a:rPr>
              <a:t>hesaplamalar</a:t>
            </a:r>
            <a:r>
              <a:rPr lang="en-US" sz="800" dirty="0" smtClean="0">
                <a:solidFill>
                  <a:schemeClr val="bg1">
                    <a:lumMod val="65000"/>
                  </a:schemeClr>
                </a:solidFill>
              </a:rPr>
              <a:t>/</a:t>
            </a:r>
            <a:r>
              <a:rPr lang="en-US" sz="800" dirty="0" err="1" smtClean="0">
                <a:solidFill>
                  <a:schemeClr val="bg1">
                    <a:lumMod val="65000"/>
                  </a:schemeClr>
                </a:solidFill>
              </a:rPr>
              <a:t>fortunecookie_close.gif</a:t>
            </a:r>
            <a:endParaRPr lang="en-US" sz="800" dirty="0">
              <a:solidFill>
                <a:schemeClr val="bg1">
                  <a:lumMod val="65000"/>
                </a:schemeClr>
              </a:solidFill>
            </a:endParaRPr>
          </a:p>
        </p:txBody>
      </p:sp>
      <p:pic>
        <p:nvPicPr>
          <p:cNvPr id="5" name="Picture 4"/>
          <p:cNvPicPr>
            <a:picLocks noChangeAspect="1"/>
          </p:cNvPicPr>
          <p:nvPr/>
        </p:nvPicPr>
        <p:blipFill>
          <a:blip r:embed="rId3"/>
          <a:stretch>
            <a:fillRect/>
          </a:stretch>
        </p:blipFill>
        <p:spPr>
          <a:xfrm>
            <a:off x="2462887" y="40965"/>
            <a:ext cx="4159957" cy="2225408"/>
          </a:xfrm>
          <a:prstGeom prst="rect">
            <a:avLst/>
          </a:prstGeom>
        </p:spPr>
      </p:pic>
      <p:sp>
        <p:nvSpPr>
          <p:cNvPr id="6" name="Rectangle 5"/>
          <p:cNvSpPr/>
          <p:nvPr/>
        </p:nvSpPr>
        <p:spPr>
          <a:xfrm>
            <a:off x="2923963" y="641765"/>
            <a:ext cx="3454818" cy="928510"/>
          </a:xfrm>
          <a:prstGeom prst="rect">
            <a:avLst/>
          </a:prstGeom>
          <a:solidFill>
            <a:schemeClr val="bg1">
              <a:lumMod val="95000"/>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latin typeface="American Typewriter"/>
                <a:cs typeface="American Typewriter"/>
              </a:rPr>
              <a:t>The Take Home</a:t>
            </a:r>
            <a:endParaRPr lang="en-US" b="1" dirty="0">
              <a:solidFill>
                <a:schemeClr val="tx1"/>
              </a:solidFill>
              <a:latin typeface="American Typewriter"/>
              <a:cs typeface="American Typewriter"/>
            </a:endParaRPr>
          </a:p>
        </p:txBody>
      </p:sp>
      <p:pic>
        <p:nvPicPr>
          <p:cNvPr id="9" name="Picture 8"/>
          <p:cNvPicPr>
            <a:picLocks noChangeAspect="1"/>
          </p:cNvPicPr>
          <p:nvPr/>
        </p:nvPicPr>
        <p:blipFill>
          <a:blip r:embed="rId4"/>
          <a:stretch>
            <a:fillRect/>
          </a:stretch>
        </p:blipFill>
        <p:spPr>
          <a:xfrm>
            <a:off x="191175" y="2381381"/>
            <a:ext cx="1037811" cy="1037811"/>
          </a:xfrm>
          <a:prstGeom prst="rect">
            <a:avLst/>
          </a:prstGeom>
        </p:spPr>
      </p:pic>
      <p:sp>
        <p:nvSpPr>
          <p:cNvPr id="10" name="TextBox 9"/>
          <p:cNvSpPr txBox="1"/>
          <p:nvPr/>
        </p:nvSpPr>
        <p:spPr>
          <a:xfrm>
            <a:off x="1652303" y="2381381"/>
            <a:ext cx="7508636" cy="1200329"/>
          </a:xfrm>
          <a:prstGeom prst="rect">
            <a:avLst/>
          </a:prstGeom>
          <a:noFill/>
        </p:spPr>
        <p:txBody>
          <a:bodyPr wrap="none" rtlCol="0">
            <a:spAutoFit/>
          </a:bodyPr>
          <a:lstStyle/>
          <a:p>
            <a:r>
              <a:rPr lang="en-US" dirty="0" smtClean="0"/>
              <a:t>We can think about differences in microbial communities from several </a:t>
            </a:r>
          </a:p>
          <a:p>
            <a:r>
              <a:rPr lang="en-US" dirty="0" smtClean="0"/>
              <a:t>perspectives, including specific pathogens, overall community composition, </a:t>
            </a:r>
          </a:p>
          <a:p>
            <a:r>
              <a:rPr lang="en-US" dirty="0" smtClean="0"/>
              <a:t>cell counts, richness (α-diversity), and variability between sites or samples </a:t>
            </a:r>
          </a:p>
          <a:p>
            <a:r>
              <a:rPr lang="en-US" dirty="0" smtClean="0"/>
              <a:t>(β-diversity)</a:t>
            </a:r>
          </a:p>
        </p:txBody>
      </p:sp>
      <p:sp>
        <p:nvSpPr>
          <p:cNvPr id="11" name="TextBox 10"/>
          <p:cNvSpPr txBox="1"/>
          <p:nvPr/>
        </p:nvSpPr>
        <p:spPr>
          <a:xfrm>
            <a:off x="1652303" y="3868739"/>
            <a:ext cx="7255374" cy="923330"/>
          </a:xfrm>
          <a:prstGeom prst="rect">
            <a:avLst/>
          </a:prstGeom>
          <a:noFill/>
        </p:spPr>
        <p:txBody>
          <a:bodyPr wrap="none" rtlCol="0">
            <a:spAutoFit/>
          </a:bodyPr>
          <a:lstStyle/>
          <a:p>
            <a:r>
              <a:rPr lang="en-US" dirty="0" smtClean="0"/>
              <a:t>At the same time, we can look at things from the point of view of microbes, </a:t>
            </a:r>
          </a:p>
          <a:p>
            <a:r>
              <a:rPr lang="en-US" dirty="0" smtClean="0"/>
              <a:t>and check for signs of competition, cooperation, co-occurrence or mutual</a:t>
            </a:r>
          </a:p>
          <a:p>
            <a:r>
              <a:rPr lang="en-US" dirty="0" smtClean="0"/>
              <a:t> exclusion.</a:t>
            </a:r>
          </a:p>
        </p:txBody>
      </p:sp>
      <p:pic>
        <p:nvPicPr>
          <p:cNvPr id="12" name="Picture 11"/>
          <p:cNvPicPr>
            <a:picLocks noChangeAspect="1"/>
          </p:cNvPicPr>
          <p:nvPr/>
        </p:nvPicPr>
        <p:blipFill>
          <a:blip r:embed="rId4"/>
          <a:stretch>
            <a:fillRect/>
          </a:stretch>
        </p:blipFill>
        <p:spPr>
          <a:xfrm>
            <a:off x="191175" y="3754258"/>
            <a:ext cx="1037811" cy="1037811"/>
          </a:xfrm>
          <a:prstGeom prst="rect">
            <a:avLst/>
          </a:prstGeom>
        </p:spPr>
      </p:pic>
      <p:pic>
        <p:nvPicPr>
          <p:cNvPr id="13" name="Picture 12"/>
          <p:cNvPicPr>
            <a:picLocks noChangeAspect="1"/>
          </p:cNvPicPr>
          <p:nvPr/>
        </p:nvPicPr>
        <p:blipFill>
          <a:blip r:embed="rId5"/>
          <a:stretch>
            <a:fillRect/>
          </a:stretch>
        </p:blipFill>
        <p:spPr>
          <a:xfrm>
            <a:off x="191175" y="5236344"/>
            <a:ext cx="752196" cy="526537"/>
          </a:xfrm>
          <a:prstGeom prst="rect">
            <a:avLst/>
          </a:prstGeom>
        </p:spPr>
      </p:pic>
      <p:sp>
        <p:nvSpPr>
          <p:cNvPr id="14" name="TextBox 13"/>
          <p:cNvSpPr txBox="1"/>
          <p:nvPr/>
        </p:nvSpPr>
        <p:spPr>
          <a:xfrm>
            <a:off x="1652303" y="5236344"/>
            <a:ext cx="6584630" cy="646331"/>
          </a:xfrm>
          <a:prstGeom prst="rect">
            <a:avLst/>
          </a:prstGeom>
          <a:noFill/>
        </p:spPr>
        <p:txBody>
          <a:bodyPr wrap="none" rtlCol="0">
            <a:spAutoFit/>
          </a:bodyPr>
          <a:lstStyle/>
          <a:p>
            <a:r>
              <a:rPr lang="en-US" dirty="0" smtClean="0"/>
              <a:t>Together these perspectives covers the core hypotheses of most </a:t>
            </a:r>
          </a:p>
          <a:p>
            <a:r>
              <a:rPr lang="en-US" dirty="0" smtClean="0"/>
              <a:t>microbial ecology studies in medical and environmental applications </a:t>
            </a:r>
          </a:p>
        </p:txBody>
      </p:sp>
    </p:spTree>
    <p:extLst>
      <p:ext uri="{BB962C8B-B14F-4D97-AF65-F5344CB8AC3E}">
        <p14:creationId xmlns:p14="http://schemas.microsoft.com/office/powerpoint/2010/main" val="33510990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78781" y="6473279"/>
            <a:ext cx="2840237" cy="400110"/>
          </a:xfrm>
          <a:prstGeom prst="rect">
            <a:avLst/>
          </a:prstGeom>
        </p:spPr>
        <p:txBody>
          <a:bodyPr wrap="square">
            <a:spAutoFit/>
          </a:bodyPr>
          <a:lstStyle/>
          <a:p>
            <a:r>
              <a:rPr lang="en-US" sz="800" u="sng" dirty="0" smtClean="0">
                <a:solidFill>
                  <a:srgbClr val="FA980E"/>
                </a:solidFill>
              </a:rPr>
              <a:t>Source:</a:t>
            </a:r>
          </a:p>
          <a:p>
            <a:r>
              <a:rPr lang="en-US" sz="800" dirty="0" smtClean="0">
                <a:solidFill>
                  <a:schemeClr val="bg1">
                    <a:lumMod val="65000"/>
                  </a:schemeClr>
                </a:solidFill>
              </a:rPr>
              <a:t> </a:t>
            </a:r>
            <a:r>
              <a:rPr lang="en-US" sz="1200" dirty="0" smtClean="0"/>
              <a:t>Faust and </a:t>
            </a:r>
            <a:r>
              <a:rPr lang="en-US" sz="1200" dirty="0" err="1" smtClean="0"/>
              <a:t>Raes</a:t>
            </a:r>
            <a:r>
              <a:rPr lang="en-US" sz="1200" dirty="0" smtClean="0"/>
              <a:t>, </a:t>
            </a:r>
            <a:r>
              <a:rPr lang="en-US" sz="1200" i="1" dirty="0" smtClean="0"/>
              <a:t>Nat. Reviews Micro, </a:t>
            </a:r>
            <a:r>
              <a:rPr lang="en-US" sz="1200" dirty="0" smtClean="0"/>
              <a:t>2012</a:t>
            </a:r>
            <a:endParaRPr lang="en-US" sz="800" dirty="0">
              <a:solidFill>
                <a:schemeClr val="bg1">
                  <a:lumMod val="65000"/>
                </a:schemeClr>
              </a:solidFill>
            </a:endParaRPr>
          </a:p>
        </p:txBody>
      </p:sp>
      <p:pic>
        <p:nvPicPr>
          <p:cNvPr id="2" name="Picture 1" descr="Screen Shot 2017-01-10 at 6.03.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69" y="1030670"/>
            <a:ext cx="7402529" cy="5420929"/>
          </a:xfrm>
          <a:prstGeom prst="rect">
            <a:avLst/>
          </a:prstGeom>
        </p:spPr>
      </p:pic>
      <p:sp>
        <p:nvSpPr>
          <p:cNvPr id="6" name="Rectangle 5"/>
          <p:cNvSpPr/>
          <p:nvPr/>
        </p:nvSpPr>
        <p:spPr>
          <a:xfrm>
            <a:off x="2923963" y="0"/>
            <a:ext cx="3454818" cy="928510"/>
          </a:xfrm>
          <a:prstGeom prst="rect">
            <a:avLst/>
          </a:prstGeom>
          <a:solidFill>
            <a:schemeClr val="bg1">
              <a:lumMod val="95000"/>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latin typeface="American Typewriter"/>
                <a:cs typeface="American Typewriter"/>
              </a:rPr>
              <a:t>Microbe-microbe interactions</a:t>
            </a:r>
            <a:endParaRPr lang="en-US" b="1" dirty="0">
              <a:solidFill>
                <a:schemeClr val="tx1"/>
              </a:solidFill>
              <a:latin typeface="American Typewriter"/>
              <a:cs typeface="American Typewriter"/>
            </a:endParaRPr>
          </a:p>
        </p:txBody>
      </p:sp>
    </p:spTree>
    <p:extLst>
      <p:ext uri="{BB962C8B-B14F-4D97-AF65-F5344CB8AC3E}">
        <p14:creationId xmlns:p14="http://schemas.microsoft.com/office/powerpoint/2010/main" val="100106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enario_3_microbial_overgrowth-01.png"/>
          <p:cNvPicPr>
            <a:picLocks noChangeAspect="1"/>
          </p:cNvPicPr>
          <p:nvPr/>
        </p:nvPicPr>
        <p:blipFill rotWithShape="1">
          <a:blip r:embed="rId3">
            <a:extLst>
              <a:ext uri="{28A0092B-C50C-407E-A947-70E740481C1C}">
                <a14:useLocalDpi xmlns:a14="http://schemas.microsoft.com/office/drawing/2010/main" val="0"/>
              </a:ext>
            </a:extLst>
          </a:blip>
          <a:srcRect t="6670" b="31677"/>
          <a:stretch/>
        </p:blipFill>
        <p:spPr>
          <a:xfrm>
            <a:off x="317464" y="-1"/>
            <a:ext cx="8480734" cy="6766560"/>
          </a:xfrm>
          <a:prstGeom prst="rect">
            <a:avLst/>
          </a:prstGeom>
        </p:spPr>
      </p:pic>
    </p:spTree>
    <p:extLst>
      <p:ext uri="{BB962C8B-B14F-4D97-AF65-F5344CB8AC3E}">
        <p14:creationId xmlns:p14="http://schemas.microsoft.com/office/powerpoint/2010/main" val="1120758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enario_3_microbial_overgrowth-01.png"/>
          <p:cNvPicPr>
            <a:picLocks noChangeAspect="1"/>
          </p:cNvPicPr>
          <p:nvPr/>
        </p:nvPicPr>
        <p:blipFill rotWithShape="1">
          <a:blip r:embed="rId3">
            <a:extLst>
              <a:ext uri="{28A0092B-C50C-407E-A947-70E740481C1C}">
                <a14:useLocalDpi xmlns:a14="http://schemas.microsoft.com/office/drawing/2010/main" val="0"/>
              </a:ext>
            </a:extLst>
          </a:blip>
          <a:srcRect t="6670" b="31677"/>
          <a:stretch/>
        </p:blipFill>
        <p:spPr>
          <a:xfrm>
            <a:off x="306124" y="-34021"/>
            <a:ext cx="8480734" cy="6766560"/>
          </a:xfrm>
          <a:prstGeom prst="rect">
            <a:avLst/>
          </a:prstGeom>
        </p:spPr>
      </p:pic>
      <p:sp>
        <p:nvSpPr>
          <p:cNvPr id="4" name="Rectangle 3"/>
          <p:cNvSpPr/>
          <p:nvPr/>
        </p:nvSpPr>
        <p:spPr>
          <a:xfrm>
            <a:off x="573481" y="983097"/>
            <a:ext cx="1700356" cy="1747046"/>
          </a:xfrm>
          <a:prstGeom prst="rect">
            <a:avLst/>
          </a:prstGeom>
          <a:solidFill>
            <a:srgbClr val="2DED15">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426237" y="983097"/>
            <a:ext cx="1700356" cy="1747046"/>
          </a:xfrm>
          <a:prstGeom prst="rect">
            <a:avLst/>
          </a:prstGeom>
          <a:solidFill>
            <a:srgbClr val="2DED15">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426237" y="2882543"/>
            <a:ext cx="1700356" cy="1747046"/>
          </a:xfrm>
          <a:prstGeom prst="rect">
            <a:avLst/>
          </a:prstGeom>
          <a:solidFill>
            <a:srgbClr val="2DED15">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73481" y="4629589"/>
            <a:ext cx="1700356" cy="1747046"/>
          </a:xfrm>
          <a:prstGeom prst="rect">
            <a:avLst/>
          </a:prstGeom>
          <a:solidFill>
            <a:srgbClr val="2DED15">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913929" y="1033437"/>
            <a:ext cx="1700356" cy="1747046"/>
          </a:xfrm>
          <a:prstGeom prst="rect">
            <a:avLst/>
          </a:prstGeom>
          <a:solidFill>
            <a:srgbClr val="2DED15">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766685" y="1010757"/>
            <a:ext cx="1700356" cy="1747046"/>
          </a:xfrm>
          <a:prstGeom prst="rect">
            <a:avLst/>
          </a:prstGeom>
          <a:solidFill>
            <a:srgbClr val="2DED15">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55345" y="2882543"/>
            <a:ext cx="1700356" cy="1747046"/>
          </a:xfrm>
          <a:prstGeom prst="rect">
            <a:avLst/>
          </a:prstGeom>
          <a:solidFill>
            <a:srgbClr val="2DED15">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93444" y="4704802"/>
            <a:ext cx="1700356" cy="1671833"/>
          </a:xfrm>
          <a:prstGeom prst="rect">
            <a:avLst/>
          </a:prstGeom>
          <a:solidFill>
            <a:srgbClr val="2DED15">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209118" y="246262"/>
            <a:ext cx="2358413" cy="369332"/>
          </a:xfrm>
          <a:prstGeom prst="rect">
            <a:avLst/>
          </a:prstGeom>
          <a:noFill/>
        </p:spPr>
        <p:txBody>
          <a:bodyPr wrap="none" rtlCol="0">
            <a:spAutoFit/>
          </a:bodyPr>
          <a:lstStyle/>
          <a:p>
            <a:r>
              <a:rPr lang="en-US" dirty="0" smtClean="0"/>
              <a:t>Competitive exclusion?</a:t>
            </a:r>
            <a:endParaRPr lang="en-US" dirty="0"/>
          </a:p>
        </p:txBody>
      </p:sp>
    </p:spTree>
    <p:extLst>
      <p:ext uri="{BB962C8B-B14F-4D97-AF65-F5344CB8AC3E}">
        <p14:creationId xmlns:p14="http://schemas.microsoft.com/office/powerpoint/2010/main" val="2763473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enario_1_specific_pathogen-01.png"/>
          <p:cNvPicPr>
            <a:picLocks noChangeAspect="1"/>
          </p:cNvPicPr>
          <p:nvPr/>
        </p:nvPicPr>
        <p:blipFill rotWithShape="1">
          <a:blip r:embed="rId3">
            <a:extLst>
              <a:ext uri="{28A0092B-C50C-407E-A947-70E740481C1C}">
                <a14:useLocalDpi xmlns:a14="http://schemas.microsoft.com/office/drawing/2010/main" val="0"/>
              </a:ext>
            </a:extLst>
          </a:blip>
          <a:srcRect t="1338" r="1648" b="30664"/>
          <a:stretch/>
        </p:blipFill>
        <p:spPr>
          <a:xfrm>
            <a:off x="210774" y="-34217"/>
            <a:ext cx="7703066" cy="6892217"/>
          </a:xfrm>
          <a:prstGeom prst="rect">
            <a:avLst/>
          </a:prstGeom>
        </p:spPr>
      </p:pic>
    </p:spTree>
    <p:extLst>
      <p:ext uri="{BB962C8B-B14F-4D97-AF65-F5344CB8AC3E}">
        <p14:creationId xmlns:p14="http://schemas.microsoft.com/office/powerpoint/2010/main" val="1762145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enario_1_specific_pathogen_w_table-01.png"/>
          <p:cNvPicPr>
            <a:picLocks noChangeAspect="1"/>
          </p:cNvPicPr>
          <p:nvPr/>
        </p:nvPicPr>
        <p:blipFill rotWithShape="1">
          <a:blip r:embed="rId3">
            <a:extLst>
              <a:ext uri="{28A0092B-C50C-407E-A947-70E740481C1C}">
                <a14:useLocalDpi xmlns:a14="http://schemas.microsoft.com/office/drawing/2010/main" val="0"/>
              </a:ext>
            </a:extLst>
          </a:blip>
          <a:srcRect t="65324" b="10"/>
          <a:stretch/>
        </p:blipFill>
        <p:spPr>
          <a:xfrm>
            <a:off x="115332" y="1194969"/>
            <a:ext cx="9163831" cy="4111146"/>
          </a:xfrm>
          <a:prstGeom prst="rect">
            <a:avLst/>
          </a:prstGeom>
        </p:spPr>
      </p:pic>
      <p:sp>
        <p:nvSpPr>
          <p:cNvPr id="11" name="TextBox 10"/>
          <p:cNvSpPr txBox="1"/>
          <p:nvPr/>
        </p:nvSpPr>
        <p:spPr>
          <a:xfrm>
            <a:off x="3210655" y="46209"/>
            <a:ext cx="1914061" cy="369332"/>
          </a:xfrm>
          <a:prstGeom prst="rect">
            <a:avLst/>
          </a:prstGeom>
          <a:noFill/>
        </p:spPr>
        <p:txBody>
          <a:bodyPr wrap="none" rtlCol="0">
            <a:spAutoFit/>
          </a:bodyPr>
          <a:lstStyle/>
          <a:p>
            <a:r>
              <a:rPr lang="en-US" dirty="0" smtClean="0">
                <a:latin typeface="Myriad Pro"/>
                <a:cs typeface="Myriad Pro"/>
              </a:rPr>
              <a:t>Specific Pathogen</a:t>
            </a:r>
            <a:endParaRPr lang="en-US" dirty="0">
              <a:latin typeface="Myriad Pro"/>
              <a:cs typeface="Myriad Pro"/>
            </a:endParaRPr>
          </a:p>
        </p:txBody>
      </p:sp>
      <p:sp>
        <p:nvSpPr>
          <p:cNvPr id="12" name="Rectangle 11"/>
          <p:cNvSpPr/>
          <p:nvPr/>
        </p:nvSpPr>
        <p:spPr>
          <a:xfrm>
            <a:off x="537995" y="2465954"/>
            <a:ext cx="7483546" cy="1389233"/>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406024" y="825637"/>
            <a:ext cx="1018227" cy="400110"/>
          </a:xfrm>
          <a:prstGeom prst="rect">
            <a:avLst/>
          </a:prstGeom>
          <a:noFill/>
        </p:spPr>
        <p:txBody>
          <a:bodyPr wrap="none" rtlCol="0">
            <a:spAutoFit/>
          </a:bodyPr>
          <a:lstStyle/>
          <a:p>
            <a:r>
              <a:rPr lang="en-US" sz="2000" dirty="0" smtClean="0">
                <a:latin typeface="Myriad Pro"/>
                <a:cs typeface="Myriad Pro"/>
              </a:rPr>
              <a:t>Healthy</a:t>
            </a:r>
            <a:r>
              <a:rPr lang="en-US" dirty="0" smtClean="0">
                <a:latin typeface="Myriad Pro"/>
                <a:cs typeface="Myriad Pro"/>
              </a:rPr>
              <a:t> </a:t>
            </a:r>
            <a:endParaRPr lang="en-US" dirty="0">
              <a:latin typeface="Myriad Pro"/>
              <a:cs typeface="Myriad Pro"/>
            </a:endParaRPr>
          </a:p>
        </p:txBody>
      </p:sp>
      <p:sp>
        <p:nvSpPr>
          <p:cNvPr id="14" name="TextBox 13"/>
          <p:cNvSpPr txBox="1"/>
          <p:nvPr/>
        </p:nvSpPr>
        <p:spPr>
          <a:xfrm>
            <a:off x="6450577" y="793371"/>
            <a:ext cx="1056700" cy="369332"/>
          </a:xfrm>
          <a:prstGeom prst="rect">
            <a:avLst/>
          </a:prstGeom>
          <a:noFill/>
        </p:spPr>
        <p:txBody>
          <a:bodyPr wrap="none" rtlCol="0">
            <a:spAutoFit/>
          </a:bodyPr>
          <a:lstStyle/>
          <a:p>
            <a:r>
              <a:rPr lang="en-US" dirty="0" smtClean="0">
                <a:latin typeface="Myriad Pro"/>
                <a:cs typeface="Myriad Pro"/>
              </a:rPr>
              <a:t>Diseased </a:t>
            </a:r>
            <a:endParaRPr lang="en-US" dirty="0">
              <a:latin typeface="Myriad Pro"/>
              <a:cs typeface="Myriad Pro"/>
            </a:endParaRPr>
          </a:p>
        </p:txBody>
      </p:sp>
    </p:spTree>
    <p:extLst>
      <p:ext uri="{BB962C8B-B14F-4D97-AF65-F5344CB8AC3E}">
        <p14:creationId xmlns:p14="http://schemas.microsoft.com/office/powerpoint/2010/main" val="15072597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CE7D0D"/>
                </a:solidFill>
              </a:rPr>
              <a:t>Computational Biology: </a:t>
            </a:r>
            <a:r>
              <a:rPr lang="en-US" dirty="0" smtClean="0">
                <a:solidFill>
                  <a:srgbClr val="000000"/>
                </a:solidFill>
              </a:rPr>
              <a:t>Questions</a:t>
            </a:r>
            <a:endParaRPr lang="en-US" dirty="0">
              <a:solidFill>
                <a:srgbClr val="000000"/>
              </a:solidFill>
            </a:endParaRPr>
          </a:p>
        </p:txBody>
      </p:sp>
      <p:sp>
        <p:nvSpPr>
          <p:cNvPr id="14" name="TextBox 13"/>
          <p:cNvSpPr txBox="1"/>
          <p:nvPr/>
        </p:nvSpPr>
        <p:spPr>
          <a:xfrm>
            <a:off x="0" y="573815"/>
            <a:ext cx="8947694" cy="4924424"/>
          </a:xfrm>
          <a:prstGeom prst="rect">
            <a:avLst/>
          </a:prstGeom>
          <a:noFill/>
        </p:spPr>
        <p:txBody>
          <a:bodyPr wrap="square" rtlCol="0">
            <a:spAutoFit/>
          </a:bodyPr>
          <a:lstStyle/>
          <a:p>
            <a:r>
              <a:rPr lang="en-US" b="1" dirty="0" smtClean="0"/>
              <a:t>Questions from last time:</a:t>
            </a:r>
          </a:p>
          <a:p>
            <a:endParaRPr lang="en-US" b="1" dirty="0" smtClean="0"/>
          </a:p>
          <a:p>
            <a:r>
              <a:rPr lang="en-US" sz="1400" dirty="0" smtClean="0"/>
              <a:t>	</a:t>
            </a:r>
            <a:r>
              <a:rPr lang="en-US" sz="1400" b="1" dirty="0" smtClean="0"/>
              <a:t>Some folks wondered how to review/learn more commands for Windows PowerShell.  </a:t>
            </a:r>
            <a:endParaRPr lang="en-US" sz="1600" b="1" dirty="0"/>
          </a:p>
          <a:p>
            <a:r>
              <a:rPr lang="en-US" sz="1600" b="1" dirty="0" smtClean="0"/>
              <a:t>	</a:t>
            </a:r>
            <a:r>
              <a:rPr lang="en-US" sz="1600" dirty="0" smtClean="0"/>
              <a:t>I added a link to a very extensive </a:t>
            </a:r>
            <a:r>
              <a:rPr lang="en-US" sz="1600" dirty="0" err="1" smtClean="0"/>
              <a:t>cheatsheet</a:t>
            </a:r>
            <a:r>
              <a:rPr lang="en-US" sz="1600" dirty="0" smtClean="0"/>
              <a:t> comparing Unix/</a:t>
            </a:r>
            <a:r>
              <a:rPr lang="en-US" sz="1600" dirty="0" err="1" smtClean="0"/>
              <a:t>MacOSX</a:t>
            </a:r>
            <a:r>
              <a:rPr lang="en-US" sz="1600" dirty="0" smtClean="0"/>
              <a:t> commands and </a:t>
            </a:r>
            <a:r>
              <a:rPr lang="en-US" sz="1600" dirty="0" err="1" smtClean="0"/>
              <a:t>powershell</a:t>
            </a:r>
            <a:r>
              <a:rPr lang="en-US" sz="1600" dirty="0"/>
              <a:t> </a:t>
            </a:r>
            <a:endParaRPr lang="en-US" sz="1600" dirty="0" smtClean="0"/>
          </a:p>
          <a:p>
            <a:r>
              <a:rPr lang="en-US" sz="1600" dirty="0"/>
              <a:t>	</a:t>
            </a:r>
            <a:r>
              <a:rPr lang="en-US" sz="1600" dirty="0" smtClean="0"/>
              <a:t>on Canvas.  Go to ‘Learning to use the </a:t>
            </a:r>
            <a:r>
              <a:rPr lang="en-US" sz="1600" dirty="0" err="1" smtClean="0"/>
              <a:t>commandline</a:t>
            </a:r>
            <a:r>
              <a:rPr lang="en-US" sz="1600" dirty="0" smtClean="0"/>
              <a:t>’ and it will be the top link.</a:t>
            </a:r>
          </a:p>
          <a:p>
            <a:pPr lvl="1"/>
            <a:endParaRPr lang="en-US" sz="1600" dirty="0" smtClean="0"/>
          </a:p>
          <a:p>
            <a:pPr lvl="1"/>
            <a:endParaRPr lang="en-US" sz="1600" dirty="0"/>
          </a:p>
          <a:p>
            <a:pPr lvl="1"/>
            <a:r>
              <a:rPr lang="en-US" sz="1600" dirty="0" smtClean="0"/>
              <a:t>	</a:t>
            </a:r>
          </a:p>
          <a:p>
            <a:pPr lvl="1"/>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16" y="1960865"/>
            <a:ext cx="5390820" cy="4843315"/>
          </a:xfrm>
          <a:prstGeom prst="rect">
            <a:avLst/>
          </a:prstGeom>
        </p:spPr>
      </p:pic>
      <p:sp>
        <p:nvSpPr>
          <p:cNvPr id="3" name="Left Arrow 2"/>
          <p:cNvSpPr/>
          <p:nvPr/>
        </p:nvSpPr>
        <p:spPr>
          <a:xfrm>
            <a:off x="2007116" y="5908256"/>
            <a:ext cx="657247" cy="249485"/>
          </a:xfrm>
          <a:prstGeom prst="leftArrow">
            <a:avLst/>
          </a:prstGeom>
          <a:gradFill flip="none" rotWithShape="1">
            <a:gsLst>
              <a:gs pos="0">
                <a:srgbClr val="FF660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10800000">
            <a:off x="104868" y="5908256"/>
            <a:ext cx="557815" cy="249485"/>
          </a:xfrm>
          <a:prstGeom prst="leftArrow">
            <a:avLst/>
          </a:prstGeom>
          <a:gradFill flip="none" rotWithShape="1">
            <a:gsLst>
              <a:gs pos="0">
                <a:srgbClr val="FF660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669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713395" y="6588695"/>
            <a:ext cx="2430605" cy="538609"/>
          </a:xfrm>
          <a:prstGeom prst="rect">
            <a:avLst/>
          </a:prstGeom>
          <a:noFill/>
        </p:spPr>
        <p:txBody>
          <a:bodyPr wrap="none" rtlCol="0">
            <a:spAutoFit/>
          </a:bodyPr>
          <a:lstStyle/>
          <a:p>
            <a:r>
              <a:rPr lang="en-US" sz="1100" dirty="0" smtClean="0">
                <a:solidFill>
                  <a:schemeClr val="bg1">
                    <a:lumMod val="50000"/>
                  </a:schemeClr>
                </a:solidFill>
              </a:rPr>
              <a:t>Source: Mike Jones (CC Share-alike 3.0)</a:t>
            </a:r>
          </a:p>
          <a:p>
            <a:r>
              <a:rPr lang="en-US" dirty="0" smtClean="0"/>
              <a:t> </a:t>
            </a:r>
            <a:endParaRPr lang="en-US" dirty="0"/>
          </a:p>
        </p:txBody>
      </p:sp>
      <p:pic>
        <p:nvPicPr>
          <p:cNvPr id="4" name="Picture 3"/>
          <p:cNvPicPr>
            <a:picLocks noChangeAspect="1"/>
          </p:cNvPicPr>
          <p:nvPr/>
        </p:nvPicPr>
        <p:blipFill>
          <a:blip r:embed="rId3"/>
          <a:stretch>
            <a:fillRect/>
          </a:stretch>
        </p:blipFill>
        <p:spPr>
          <a:xfrm>
            <a:off x="133892" y="1646775"/>
            <a:ext cx="509045" cy="488683"/>
          </a:xfrm>
          <a:prstGeom prst="rect">
            <a:avLst/>
          </a:prstGeom>
        </p:spPr>
      </p:pic>
      <p:pic>
        <p:nvPicPr>
          <p:cNvPr id="5" name="Picture 4"/>
          <p:cNvPicPr>
            <a:picLocks noChangeAspect="1"/>
          </p:cNvPicPr>
          <p:nvPr/>
        </p:nvPicPr>
        <p:blipFill>
          <a:blip r:embed="rId4"/>
          <a:stretch>
            <a:fillRect/>
          </a:stretch>
        </p:blipFill>
        <p:spPr>
          <a:xfrm>
            <a:off x="4565650" y="5826695"/>
            <a:ext cx="469900" cy="762000"/>
          </a:xfrm>
          <a:prstGeom prst="rect">
            <a:avLst/>
          </a:prstGeom>
        </p:spPr>
      </p:pic>
      <p:pic>
        <p:nvPicPr>
          <p:cNvPr id="7" name="Picture 6"/>
          <p:cNvPicPr>
            <a:picLocks noChangeAspect="1"/>
          </p:cNvPicPr>
          <p:nvPr/>
        </p:nvPicPr>
        <p:blipFill>
          <a:blip r:embed="rId3"/>
          <a:stretch>
            <a:fillRect/>
          </a:stretch>
        </p:blipFill>
        <p:spPr>
          <a:xfrm>
            <a:off x="360348" y="1402433"/>
            <a:ext cx="509045" cy="488683"/>
          </a:xfrm>
          <a:prstGeom prst="rect">
            <a:avLst/>
          </a:prstGeom>
        </p:spPr>
      </p:pic>
      <p:pic>
        <p:nvPicPr>
          <p:cNvPr id="8" name="Picture 7"/>
          <p:cNvPicPr>
            <a:picLocks noChangeAspect="1"/>
          </p:cNvPicPr>
          <p:nvPr/>
        </p:nvPicPr>
        <p:blipFill>
          <a:blip r:embed="rId4"/>
          <a:stretch>
            <a:fillRect/>
          </a:stretch>
        </p:blipFill>
        <p:spPr>
          <a:xfrm>
            <a:off x="4933374" y="5826695"/>
            <a:ext cx="469900" cy="762000"/>
          </a:xfrm>
          <a:prstGeom prst="rect">
            <a:avLst/>
          </a:prstGeom>
        </p:spPr>
      </p:pic>
      <p:pic>
        <p:nvPicPr>
          <p:cNvPr id="9" name="Picture 8"/>
          <p:cNvPicPr>
            <a:picLocks noChangeAspect="1"/>
          </p:cNvPicPr>
          <p:nvPr/>
        </p:nvPicPr>
        <p:blipFill>
          <a:blip r:embed="rId4"/>
          <a:stretch>
            <a:fillRect/>
          </a:stretch>
        </p:blipFill>
        <p:spPr>
          <a:xfrm>
            <a:off x="4879238" y="6096000"/>
            <a:ext cx="469900" cy="762000"/>
          </a:xfrm>
          <a:prstGeom prst="rect">
            <a:avLst/>
          </a:prstGeom>
        </p:spPr>
      </p:pic>
      <p:pic>
        <p:nvPicPr>
          <p:cNvPr id="6" name="Picture 5" descr="Scenario_1_Grap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393" y="163247"/>
            <a:ext cx="7596121" cy="5421466"/>
          </a:xfrm>
          <a:prstGeom prst="rect">
            <a:avLst/>
          </a:prstGeom>
        </p:spPr>
      </p:pic>
    </p:spTree>
    <p:extLst>
      <p:ext uri="{BB962C8B-B14F-4D97-AF65-F5344CB8AC3E}">
        <p14:creationId xmlns:p14="http://schemas.microsoft.com/office/powerpoint/2010/main" val="17334297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A980E"/>
                </a:solidFill>
              </a:rPr>
              <a:t>Measuring </a:t>
            </a:r>
            <a:r>
              <a:rPr lang="en-US" dirty="0" err="1" smtClean="0">
                <a:solidFill>
                  <a:srgbClr val="FA980E"/>
                </a:solidFill>
              </a:rPr>
              <a:t>microbiomes</a:t>
            </a:r>
            <a:r>
              <a:rPr lang="en-US" dirty="0">
                <a:solidFill>
                  <a:srgbClr val="FA980E"/>
                </a:solidFill>
              </a:rPr>
              <a:t>:</a:t>
            </a:r>
            <a:r>
              <a:rPr lang="en-US" dirty="0" smtClean="0">
                <a:solidFill>
                  <a:srgbClr val="FA980E"/>
                </a:solidFill>
              </a:rPr>
              <a:t> </a:t>
            </a:r>
          </a:p>
          <a:p>
            <a:r>
              <a:rPr lang="en-US" dirty="0" smtClean="0"/>
              <a:t>β Diversity</a:t>
            </a:r>
            <a:endParaRPr lang="en-US" dirty="0"/>
          </a:p>
        </p:txBody>
      </p:sp>
      <p:sp>
        <p:nvSpPr>
          <p:cNvPr id="14" name="TextBox 13"/>
          <p:cNvSpPr txBox="1"/>
          <p:nvPr/>
        </p:nvSpPr>
        <p:spPr>
          <a:xfrm>
            <a:off x="0" y="1526394"/>
            <a:ext cx="8947694" cy="3631764"/>
          </a:xfrm>
          <a:prstGeom prst="rect">
            <a:avLst/>
          </a:prstGeom>
          <a:noFill/>
        </p:spPr>
        <p:txBody>
          <a:bodyPr wrap="square" rtlCol="0">
            <a:spAutoFit/>
          </a:bodyPr>
          <a:lstStyle/>
          <a:p>
            <a:endParaRPr lang="is-IS" sz="1600" dirty="0" smtClean="0"/>
          </a:p>
          <a:p>
            <a:endParaRPr lang="en-US" sz="1600" dirty="0" smtClean="0"/>
          </a:p>
          <a:p>
            <a:endParaRPr lang="en-US" sz="1600" dirty="0"/>
          </a:p>
          <a:p>
            <a:r>
              <a:rPr lang="en-US" sz="1600" dirty="0" smtClean="0"/>
              <a:t>         </a:t>
            </a:r>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4" name="Picture 3"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pic>
        <p:nvPicPr>
          <p:cNvPr id="6" name="Picture 5" descr="Scenario_2_community_shift-01.png"/>
          <p:cNvPicPr>
            <a:picLocks noChangeAspect="1"/>
          </p:cNvPicPr>
          <p:nvPr/>
        </p:nvPicPr>
        <p:blipFill rotWithShape="1">
          <a:blip r:embed="rId4">
            <a:extLst>
              <a:ext uri="{28A0092B-C50C-407E-A947-70E740481C1C}">
                <a14:useLocalDpi xmlns:a14="http://schemas.microsoft.com/office/drawing/2010/main" val="0"/>
              </a:ext>
            </a:extLst>
          </a:blip>
          <a:srcRect b="33600"/>
          <a:stretch/>
        </p:blipFill>
        <p:spPr>
          <a:xfrm>
            <a:off x="1939023" y="1373098"/>
            <a:ext cx="5193609" cy="4462993"/>
          </a:xfrm>
          <a:prstGeom prst="rect">
            <a:avLst/>
          </a:prstGeom>
        </p:spPr>
      </p:pic>
    </p:spTree>
    <p:extLst>
      <p:ext uri="{BB962C8B-B14F-4D97-AF65-F5344CB8AC3E}">
        <p14:creationId xmlns:p14="http://schemas.microsoft.com/office/powerpoint/2010/main" val="924729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A980E"/>
                </a:solidFill>
              </a:rPr>
              <a:t>Measuring </a:t>
            </a:r>
            <a:r>
              <a:rPr lang="en-US" dirty="0" err="1" smtClean="0">
                <a:solidFill>
                  <a:srgbClr val="FA980E"/>
                </a:solidFill>
              </a:rPr>
              <a:t>microbiomes</a:t>
            </a:r>
            <a:r>
              <a:rPr lang="en-US" dirty="0">
                <a:solidFill>
                  <a:srgbClr val="FA980E"/>
                </a:solidFill>
              </a:rPr>
              <a:t>:</a:t>
            </a:r>
            <a:r>
              <a:rPr lang="en-US" dirty="0" smtClean="0">
                <a:solidFill>
                  <a:srgbClr val="FA980E"/>
                </a:solidFill>
              </a:rPr>
              <a:t> </a:t>
            </a:r>
          </a:p>
          <a:p>
            <a:r>
              <a:rPr lang="en-US" dirty="0" smtClean="0"/>
              <a:t>β Diversity</a:t>
            </a:r>
            <a:endParaRPr lang="en-US" dirty="0"/>
          </a:p>
        </p:txBody>
      </p:sp>
      <p:sp>
        <p:nvSpPr>
          <p:cNvPr id="14" name="TextBox 13"/>
          <p:cNvSpPr txBox="1"/>
          <p:nvPr/>
        </p:nvSpPr>
        <p:spPr>
          <a:xfrm>
            <a:off x="0" y="1526394"/>
            <a:ext cx="8947694" cy="3631764"/>
          </a:xfrm>
          <a:prstGeom prst="rect">
            <a:avLst/>
          </a:prstGeom>
          <a:noFill/>
        </p:spPr>
        <p:txBody>
          <a:bodyPr wrap="square" rtlCol="0">
            <a:spAutoFit/>
          </a:bodyPr>
          <a:lstStyle/>
          <a:p>
            <a:endParaRPr lang="is-IS" sz="1600" dirty="0" smtClean="0"/>
          </a:p>
          <a:p>
            <a:endParaRPr lang="en-US" sz="1600" dirty="0" smtClean="0"/>
          </a:p>
          <a:p>
            <a:endParaRPr lang="en-US" sz="1600" dirty="0"/>
          </a:p>
          <a:p>
            <a:r>
              <a:rPr lang="en-US" sz="1600" dirty="0" smtClean="0"/>
              <a:t>         </a:t>
            </a:r>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4" name="Picture 3"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sp>
        <p:nvSpPr>
          <p:cNvPr id="2" name="TextBox 1"/>
          <p:cNvSpPr txBox="1"/>
          <p:nvPr/>
        </p:nvSpPr>
        <p:spPr>
          <a:xfrm>
            <a:off x="816454" y="2381447"/>
            <a:ext cx="7455887" cy="2031325"/>
          </a:xfrm>
          <a:prstGeom prst="rect">
            <a:avLst/>
          </a:prstGeom>
          <a:noFill/>
        </p:spPr>
        <p:txBody>
          <a:bodyPr wrap="none" rtlCol="0">
            <a:spAutoFit/>
          </a:bodyPr>
          <a:lstStyle/>
          <a:p>
            <a:r>
              <a:rPr lang="en-US" b="1" dirty="0" err="1" smtClean="0"/>
              <a:t>Quantiative</a:t>
            </a:r>
            <a:r>
              <a:rPr lang="en-US" b="1" dirty="0" smtClean="0"/>
              <a:t> vs. Qualitative Beta-diversity measures</a:t>
            </a:r>
            <a:r>
              <a:rPr lang="en-US" dirty="0" smtClean="0"/>
              <a:t>:</a:t>
            </a:r>
          </a:p>
          <a:p>
            <a:r>
              <a:rPr lang="en-US" dirty="0"/>
              <a:t>	</a:t>
            </a:r>
            <a:r>
              <a:rPr lang="en-US" dirty="0" smtClean="0"/>
              <a:t>Qualitative measures count presence/absence of species</a:t>
            </a:r>
          </a:p>
          <a:p>
            <a:r>
              <a:rPr lang="en-US" dirty="0"/>
              <a:t>	</a:t>
            </a:r>
            <a:r>
              <a:rPr lang="en-US" dirty="0" smtClean="0"/>
              <a:t>Quantitative measures account for abundance</a:t>
            </a:r>
          </a:p>
          <a:p>
            <a:endParaRPr lang="en-US" dirty="0"/>
          </a:p>
          <a:p>
            <a:r>
              <a:rPr lang="en-US" b="1" dirty="0" smtClean="0"/>
              <a:t>Phylogenetic measure vs. non-Phylogenetic measures:</a:t>
            </a:r>
          </a:p>
          <a:p>
            <a:r>
              <a:rPr lang="en-US" dirty="0"/>
              <a:t>	</a:t>
            </a:r>
            <a:r>
              <a:rPr lang="en-US" dirty="0" smtClean="0"/>
              <a:t>non-Phylogenetic measures treat all species/OTUs equally</a:t>
            </a:r>
          </a:p>
          <a:p>
            <a:r>
              <a:rPr lang="en-US" dirty="0"/>
              <a:t>	</a:t>
            </a:r>
            <a:r>
              <a:rPr lang="en-US" dirty="0" smtClean="0"/>
              <a:t>Phylogenetic measures weight species by their evolutionary relationships</a:t>
            </a:r>
            <a:endParaRPr lang="en-US" dirty="0"/>
          </a:p>
        </p:txBody>
      </p:sp>
    </p:spTree>
    <p:extLst>
      <p:ext uri="{BB962C8B-B14F-4D97-AF65-F5344CB8AC3E}">
        <p14:creationId xmlns:p14="http://schemas.microsoft.com/office/powerpoint/2010/main" val="5944776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A980E"/>
                </a:solidFill>
              </a:rPr>
              <a:t>Measuring </a:t>
            </a:r>
            <a:r>
              <a:rPr lang="en-US" dirty="0" err="1" smtClean="0">
                <a:solidFill>
                  <a:srgbClr val="FA980E"/>
                </a:solidFill>
              </a:rPr>
              <a:t>microbiomes</a:t>
            </a:r>
            <a:r>
              <a:rPr lang="en-US" dirty="0">
                <a:solidFill>
                  <a:srgbClr val="FA980E"/>
                </a:solidFill>
              </a:rPr>
              <a:t>:</a:t>
            </a:r>
            <a:r>
              <a:rPr lang="en-US" dirty="0" smtClean="0">
                <a:solidFill>
                  <a:srgbClr val="FA980E"/>
                </a:solidFill>
              </a:rPr>
              <a:t> </a:t>
            </a:r>
          </a:p>
          <a:p>
            <a:r>
              <a:rPr lang="en-US" dirty="0" smtClean="0"/>
              <a:t>β Diversity</a:t>
            </a:r>
            <a:endParaRPr lang="en-US" dirty="0"/>
          </a:p>
        </p:txBody>
      </p:sp>
      <p:sp>
        <p:nvSpPr>
          <p:cNvPr id="14" name="TextBox 13"/>
          <p:cNvSpPr txBox="1"/>
          <p:nvPr/>
        </p:nvSpPr>
        <p:spPr>
          <a:xfrm>
            <a:off x="0" y="1526394"/>
            <a:ext cx="8947694" cy="3631764"/>
          </a:xfrm>
          <a:prstGeom prst="rect">
            <a:avLst/>
          </a:prstGeom>
          <a:noFill/>
        </p:spPr>
        <p:txBody>
          <a:bodyPr wrap="square" rtlCol="0">
            <a:spAutoFit/>
          </a:bodyPr>
          <a:lstStyle/>
          <a:p>
            <a:endParaRPr lang="is-IS" sz="1600" dirty="0" smtClean="0"/>
          </a:p>
          <a:p>
            <a:endParaRPr lang="en-US" sz="1600" dirty="0" smtClean="0"/>
          </a:p>
          <a:p>
            <a:endParaRPr lang="en-US" sz="1600" dirty="0"/>
          </a:p>
          <a:p>
            <a:r>
              <a:rPr lang="en-US" sz="1600" dirty="0" smtClean="0"/>
              <a:t>         </a:t>
            </a:r>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4" name="Picture 3"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sp>
        <p:nvSpPr>
          <p:cNvPr id="2" name="TextBox 1"/>
          <p:cNvSpPr txBox="1"/>
          <p:nvPr/>
        </p:nvSpPr>
        <p:spPr>
          <a:xfrm>
            <a:off x="816454" y="2381447"/>
            <a:ext cx="6226321" cy="1477328"/>
          </a:xfrm>
          <a:prstGeom prst="rect">
            <a:avLst/>
          </a:prstGeom>
          <a:noFill/>
        </p:spPr>
        <p:txBody>
          <a:bodyPr wrap="none" rtlCol="0">
            <a:spAutoFit/>
          </a:bodyPr>
          <a:lstStyle/>
          <a:p>
            <a:r>
              <a:rPr lang="en-US" dirty="0" smtClean="0"/>
              <a:t>How should we measure differences between our communities?</a:t>
            </a:r>
          </a:p>
          <a:p>
            <a:endParaRPr lang="en-US" dirty="0"/>
          </a:p>
          <a:p>
            <a:r>
              <a:rPr lang="en-US" dirty="0" smtClean="0"/>
              <a:t>Count how many types are shared vs. unique?</a:t>
            </a:r>
          </a:p>
          <a:p>
            <a:endParaRPr lang="en-US" dirty="0"/>
          </a:p>
          <a:p>
            <a:endParaRPr lang="en-US" dirty="0"/>
          </a:p>
        </p:txBody>
      </p:sp>
      <p:pic>
        <p:nvPicPr>
          <p:cNvPr id="3" name="Picture 2"/>
          <p:cNvPicPr>
            <a:picLocks noChangeAspect="1"/>
          </p:cNvPicPr>
          <p:nvPr/>
        </p:nvPicPr>
        <p:blipFill>
          <a:blip r:embed="rId4"/>
          <a:stretch>
            <a:fillRect/>
          </a:stretch>
        </p:blipFill>
        <p:spPr>
          <a:xfrm>
            <a:off x="735171" y="3614398"/>
            <a:ext cx="2016340" cy="1543760"/>
          </a:xfrm>
          <a:prstGeom prst="rect">
            <a:avLst/>
          </a:prstGeom>
        </p:spPr>
      </p:pic>
      <p:pic>
        <p:nvPicPr>
          <p:cNvPr id="6" name="Picture 5"/>
          <p:cNvPicPr>
            <a:picLocks noChangeAspect="1"/>
          </p:cNvPicPr>
          <p:nvPr/>
        </p:nvPicPr>
        <p:blipFill>
          <a:blip r:embed="rId5"/>
          <a:stretch>
            <a:fillRect/>
          </a:stretch>
        </p:blipFill>
        <p:spPr>
          <a:xfrm>
            <a:off x="5715177" y="3459300"/>
            <a:ext cx="2041136" cy="1562745"/>
          </a:xfrm>
          <a:prstGeom prst="rect">
            <a:avLst/>
          </a:prstGeom>
        </p:spPr>
      </p:pic>
      <p:pic>
        <p:nvPicPr>
          <p:cNvPr id="7" name="Picture 6"/>
          <p:cNvPicPr>
            <a:picLocks noChangeAspect="1"/>
          </p:cNvPicPr>
          <p:nvPr/>
        </p:nvPicPr>
        <p:blipFill>
          <a:blip r:embed="rId6"/>
          <a:stretch>
            <a:fillRect/>
          </a:stretch>
        </p:blipFill>
        <p:spPr>
          <a:xfrm>
            <a:off x="2222500" y="5763752"/>
            <a:ext cx="4699000" cy="660400"/>
          </a:xfrm>
          <a:prstGeom prst="rect">
            <a:avLst/>
          </a:prstGeom>
        </p:spPr>
      </p:pic>
    </p:spTree>
    <p:extLst>
      <p:ext uri="{BB962C8B-B14F-4D97-AF65-F5344CB8AC3E}">
        <p14:creationId xmlns:p14="http://schemas.microsoft.com/office/powerpoint/2010/main" val="12912990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enario_1_specific_pathogen_w_table-01.png"/>
          <p:cNvPicPr>
            <a:picLocks noChangeAspect="1"/>
          </p:cNvPicPr>
          <p:nvPr/>
        </p:nvPicPr>
        <p:blipFill rotWithShape="1">
          <a:blip r:embed="rId3">
            <a:extLst>
              <a:ext uri="{28A0092B-C50C-407E-A947-70E740481C1C}">
                <a14:useLocalDpi xmlns:a14="http://schemas.microsoft.com/office/drawing/2010/main" val="0"/>
              </a:ext>
            </a:extLst>
          </a:blip>
          <a:srcRect t="65324" b="10"/>
          <a:stretch/>
        </p:blipFill>
        <p:spPr>
          <a:xfrm>
            <a:off x="115332" y="1194969"/>
            <a:ext cx="6335245" cy="2842165"/>
          </a:xfrm>
          <a:prstGeom prst="rect">
            <a:avLst/>
          </a:prstGeom>
        </p:spPr>
      </p:pic>
      <p:sp>
        <p:nvSpPr>
          <p:cNvPr id="13" name="TextBox 12"/>
          <p:cNvSpPr txBox="1"/>
          <p:nvPr/>
        </p:nvSpPr>
        <p:spPr>
          <a:xfrm>
            <a:off x="1342768" y="794859"/>
            <a:ext cx="1018227" cy="400110"/>
          </a:xfrm>
          <a:prstGeom prst="rect">
            <a:avLst/>
          </a:prstGeom>
          <a:noFill/>
        </p:spPr>
        <p:txBody>
          <a:bodyPr wrap="none" rtlCol="0">
            <a:spAutoFit/>
          </a:bodyPr>
          <a:lstStyle/>
          <a:p>
            <a:r>
              <a:rPr lang="en-US" sz="2000" dirty="0" smtClean="0">
                <a:latin typeface="Myriad Pro"/>
                <a:cs typeface="Myriad Pro"/>
              </a:rPr>
              <a:t>Healthy</a:t>
            </a:r>
            <a:r>
              <a:rPr lang="en-US" dirty="0" smtClean="0">
                <a:latin typeface="Myriad Pro"/>
                <a:cs typeface="Myriad Pro"/>
              </a:rPr>
              <a:t> </a:t>
            </a:r>
            <a:endParaRPr lang="en-US" dirty="0">
              <a:latin typeface="Myriad Pro"/>
              <a:cs typeface="Myriad Pro"/>
            </a:endParaRPr>
          </a:p>
        </p:txBody>
      </p:sp>
      <p:sp>
        <p:nvSpPr>
          <p:cNvPr id="14" name="TextBox 13"/>
          <p:cNvSpPr txBox="1"/>
          <p:nvPr/>
        </p:nvSpPr>
        <p:spPr>
          <a:xfrm>
            <a:off x="3877436" y="810248"/>
            <a:ext cx="1056700" cy="369332"/>
          </a:xfrm>
          <a:prstGeom prst="rect">
            <a:avLst/>
          </a:prstGeom>
          <a:noFill/>
        </p:spPr>
        <p:txBody>
          <a:bodyPr wrap="none" rtlCol="0">
            <a:spAutoFit/>
          </a:bodyPr>
          <a:lstStyle/>
          <a:p>
            <a:r>
              <a:rPr lang="en-US" dirty="0" smtClean="0">
                <a:latin typeface="Myriad Pro"/>
                <a:cs typeface="Myriad Pro"/>
              </a:rPr>
              <a:t>Diseased </a:t>
            </a:r>
            <a:endParaRPr lang="en-US" dirty="0">
              <a:latin typeface="Myriad Pro"/>
              <a:cs typeface="Myriad Pro"/>
            </a:endParaRPr>
          </a:p>
        </p:txBody>
      </p:sp>
      <p:pic>
        <p:nvPicPr>
          <p:cNvPr id="7" name="Picture 6"/>
          <p:cNvPicPr>
            <a:picLocks noChangeAspect="1"/>
          </p:cNvPicPr>
          <p:nvPr/>
        </p:nvPicPr>
        <p:blipFill>
          <a:blip r:embed="rId4"/>
          <a:stretch>
            <a:fillRect/>
          </a:stretch>
        </p:blipFill>
        <p:spPr>
          <a:xfrm>
            <a:off x="691412" y="4519743"/>
            <a:ext cx="4699000" cy="660400"/>
          </a:xfrm>
          <a:prstGeom prst="rect">
            <a:avLst/>
          </a:prstGeom>
        </p:spPr>
      </p:pic>
    </p:spTree>
    <p:extLst>
      <p:ext uri="{BB962C8B-B14F-4D97-AF65-F5344CB8AC3E}">
        <p14:creationId xmlns:p14="http://schemas.microsoft.com/office/powerpoint/2010/main" val="2037106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A980E"/>
                </a:solidFill>
              </a:rPr>
              <a:t>Measuring </a:t>
            </a:r>
            <a:r>
              <a:rPr lang="en-US" dirty="0" err="1" smtClean="0">
                <a:solidFill>
                  <a:srgbClr val="FA980E"/>
                </a:solidFill>
              </a:rPr>
              <a:t>microbiomes</a:t>
            </a:r>
            <a:r>
              <a:rPr lang="en-US" dirty="0">
                <a:solidFill>
                  <a:srgbClr val="FA980E"/>
                </a:solidFill>
              </a:rPr>
              <a:t>:</a:t>
            </a:r>
            <a:r>
              <a:rPr lang="en-US" dirty="0" smtClean="0">
                <a:solidFill>
                  <a:srgbClr val="FA980E"/>
                </a:solidFill>
              </a:rPr>
              <a:t> </a:t>
            </a:r>
          </a:p>
          <a:p>
            <a:r>
              <a:rPr lang="en-US" dirty="0" smtClean="0"/>
              <a:t>β Diversity</a:t>
            </a:r>
            <a:endParaRPr lang="en-US" dirty="0"/>
          </a:p>
        </p:txBody>
      </p:sp>
      <p:sp>
        <p:nvSpPr>
          <p:cNvPr id="14" name="TextBox 13"/>
          <p:cNvSpPr txBox="1"/>
          <p:nvPr/>
        </p:nvSpPr>
        <p:spPr>
          <a:xfrm>
            <a:off x="0" y="1526394"/>
            <a:ext cx="8947694" cy="3631764"/>
          </a:xfrm>
          <a:prstGeom prst="rect">
            <a:avLst/>
          </a:prstGeom>
          <a:noFill/>
        </p:spPr>
        <p:txBody>
          <a:bodyPr wrap="square" rtlCol="0">
            <a:spAutoFit/>
          </a:bodyPr>
          <a:lstStyle/>
          <a:p>
            <a:endParaRPr lang="is-IS" sz="1600" dirty="0" smtClean="0"/>
          </a:p>
          <a:p>
            <a:endParaRPr lang="en-US" sz="1600" dirty="0" smtClean="0"/>
          </a:p>
          <a:p>
            <a:endParaRPr lang="en-US" sz="1600" dirty="0"/>
          </a:p>
          <a:p>
            <a:r>
              <a:rPr lang="en-US" sz="1600" dirty="0" smtClean="0"/>
              <a:t>         </a:t>
            </a:r>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4" name="Picture 3"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sp>
        <p:nvSpPr>
          <p:cNvPr id="2" name="TextBox 1"/>
          <p:cNvSpPr txBox="1"/>
          <p:nvPr/>
        </p:nvSpPr>
        <p:spPr>
          <a:xfrm>
            <a:off x="2246038" y="1526394"/>
            <a:ext cx="5103155" cy="2862323"/>
          </a:xfrm>
          <a:prstGeom prst="rect">
            <a:avLst/>
          </a:prstGeom>
          <a:noFill/>
        </p:spPr>
        <p:txBody>
          <a:bodyPr wrap="none" rtlCol="0">
            <a:spAutoFit/>
          </a:bodyPr>
          <a:lstStyle/>
          <a:p>
            <a:r>
              <a:rPr lang="en-US" b="1" dirty="0" err="1" smtClean="0"/>
              <a:t>Jaccard</a:t>
            </a:r>
            <a:r>
              <a:rPr lang="en-US" b="1" dirty="0" smtClean="0"/>
              <a:t> distance(s1,s2): </a:t>
            </a:r>
            <a:r>
              <a:rPr lang="en-US" dirty="0" smtClean="0"/>
              <a:t>compares shared vs. unique</a:t>
            </a:r>
          </a:p>
          <a:p>
            <a:r>
              <a:rPr lang="en-US" dirty="0" smtClean="0"/>
              <a:t>OTUs.</a:t>
            </a:r>
          </a:p>
          <a:p>
            <a:endParaRPr lang="en-US" dirty="0"/>
          </a:p>
          <a:p>
            <a:endParaRPr lang="en-US" dirty="0" smtClean="0"/>
          </a:p>
          <a:p>
            <a:endParaRPr lang="en-US" dirty="0" smtClean="0"/>
          </a:p>
          <a:p>
            <a:endParaRPr lang="en-US" dirty="0" smtClean="0"/>
          </a:p>
          <a:p>
            <a:endParaRPr lang="en-US" dirty="0" smtClean="0"/>
          </a:p>
          <a:p>
            <a:endParaRPr lang="en-US" dirty="0" smtClean="0"/>
          </a:p>
          <a:p>
            <a:r>
              <a:rPr lang="en-US" dirty="0" smtClean="0"/>
              <a:t>S1 and S2 share 3 of 4 OTUs, so they differ</a:t>
            </a:r>
          </a:p>
          <a:p>
            <a:r>
              <a:rPr lang="en-US" dirty="0"/>
              <a:t>i</a:t>
            </a:r>
            <a:r>
              <a:rPr lang="en-US" dirty="0" smtClean="0"/>
              <a:t>n only 1 of 4 OTUs,  or 0.25</a:t>
            </a:r>
            <a:endParaRPr lang="en-US" dirty="0"/>
          </a:p>
        </p:txBody>
      </p:sp>
      <p:grpSp>
        <p:nvGrpSpPr>
          <p:cNvPr id="13" name="Group 12"/>
          <p:cNvGrpSpPr/>
          <p:nvPr/>
        </p:nvGrpSpPr>
        <p:grpSpPr>
          <a:xfrm>
            <a:off x="2246038" y="2446204"/>
            <a:ext cx="3826926" cy="1282700"/>
            <a:chOff x="0" y="2446204"/>
            <a:chExt cx="3826926" cy="1282700"/>
          </a:xfrm>
        </p:grpSpPr>
        <p:pic>
          <p:nvPicPr>
            <p:cNvPr id="3" name="Picture 2" descr="Screen Shot 2017-01-11 at 4.5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46204"/>
              <a:ext cx="2552700" cy="1282700"/>
            </a:xfrm>
            <a:prstGeom prst="rect">
              <a:avLst/>
            </a:prstGeom>
          </p:spPr>
        </p:pic>
        <p:sp>
          <p:nvSpPr>
            <p:cNvPr id="10" name="Rectangle 9"/>
            <p:cNvSpPr/>
            <p:nvPr/>
          </p:nvSpPr>
          <p:spPr>
            <a:xfrm>
              <a:off x="861868" y="2683426"/>
              <a:ext cx="1690832" cy="771134"/>
            </a:xfrm>
            <a:prstGeom prst="rect">
              <a:avLst/>
            </a:prstGeom>
            <a:solidFill>
              <a:schemeClr val="accent1">
                <a:lumMod val="40000"/>
                <a:lumOff val="60000"/>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61868" y="2683425"/>
              <a:ext cx="1690832" cy="545251"/>
            </a:xfrm>
            <a:prstGeom prst="rect">
              <a:avLst/>
            </a:prstGeom>
            <a:solidFill>
              <a:srgbClr val="FA980E">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ket 6"/>
            <p:cNvSpPr/>
            <p:nvPr/>
          </p:nvSpPr>
          <p:spPr>
            <a:xfrm>
              <a:off x="2687549" y="2683425"/>
              <a:ext cx="82670" cy="77113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879449" y="3096567"/>
              <a:ext cx="750025" cy="369332"/>
            </a:xfrm>
            <a:prstGeom prst="rect">
              <a:avLst/>
            </a:prstGeom>
            <a:noFill/>
          </p:spPr>
          <p:txBody>
            <a:bodyPr wrap="none" rtlCol="0">
              <a:spAutoFit/>
            </a:bodyPr>
            <a:lstStyle/>
            <a:p>
              <a:r>
                <a:rPr lang="en-US" dirty="0" smtClean="0"/>
                <a:t>Union</a:t>
              </a:r>
              <a:endParaRPr lang="en-US" dirty="0"/>
            </a:p>
          </p:txBody>
        </p:sp>
        <p:sp>
          <p:nvSpPr>
            <p:cNvPr id="15" name="Right Bracket 14"/>
            <p:cNvSpPr/>
            <p:nvPr/>
          </p:nvSpPr>
          <p:spPr>
            <a:xfrm>
              <a:off x="2839949" y="2703716"/>
              <a:ext cx="82670" cy="524960"/>
            </a:xfrm>
            <a:prstGeom prst="rightBracket">
              <a:avLst/>
            </a:prstGeom>
            <a:ln>
              <a:solidFill>
                <a:srgbClr val="FA980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967909" y="2582345"/>
              <a:ext cx="859017" cy="646331"/>
            </a:xfrm>
            <a:prstGeom prst="rect">
              <a:avLst/>
            </a:prstGeom>
            <a:noFill/>
          </p:spPr>
          <p:txBody>
            <a:bodyPr wrap="none" rtlCol="0">
              <a:spAutoFit/>
            </a:bodyPr>
            <a:lstStyle/>
            <a:p>
              <a:r>
                <a:rPr lang="en-US" dirty="0" smtClean="0">
                  <a:solidFill>
                    <a:srgbClr val="FA980E"/>
                  </a:solidFill>
                </a:rPr>
                <a:t>Inter-</a:t>
              </a:r>
            </a:p>
            <a:p>
              <a:r>
                <a:rPr lang="en-US" dirty="0" smtClean="0">
                  <a:solidFill>
                    <a:srgbClr val="FA980E"/>
                  </a:solidFill>
                </a:rPr>
                <a:t>section</a:t>
              </a:r>
            </a:p>
          </p:txBody>
        </p:sp>
      </p:grpSp>
    </p:spTree>
    <p:extLst>
      <p:ext uri="{BB962C8B-B14F-4D97-AF65-F5344CB8AC3E}">
        <p14:creationId xmlns:p14="http://schemas.microsoft.com/office/powerpoint/2010/main" val="3932286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A980E"/>
                </a:solidFill>
              </a:rPr>
              <a:t>Measuring </a:t>
            </a:r>
            <a:r>
              <a:rPr lang="en-US" dirty="0" err="1" smtClean="0">
                <a:solidFill>
                  <a:srgbClr val="FA980E"/>
                </a:solidFill>
              </a:rPr>
              <a:t>microbiomes</a:t>
            </a:r>
            <a:r>
              <a:rPr lang="en-US" dirty="0">
                <a:solidFill>
                  <a:srgbClr val="FA980E"/>
                </a:solidFill>
              </a:rPr>
              <a:t>:</a:t>
            </a:r>
            <a:r>
              <a:rPr lang="en-US" dirty="0" smtClean="0">
                <a:solidFill>
                  <a:srgbClr val="FA980E"/>
                </a:solidFill>
              </a:rPr>
              <a:t> </a:t>
            </a:r>
          </a:p>
          <a:p>
            <a:r>
              <a:rPr lang="en-US" dirty="0" smtClean="0"/>
              <a:t>β Diversity</a:t>
            </a:r>
            <a:endParaRPr lang="en-US" dirty="0"/>
          </a:p>
        </p:txBody>
      </p:sp>
      <p:sp>
        <p:nvSpPr>
          <p:cNvPr id="14" name="TextBox 13"/>
          <p:cNvSpPr txBox="1"/>
          <p:nvPr/>
        </p:nvSpPr>
        <p:spPr>
          <a:xfrm>
            <a:off x="0" y="1526394"/>
            <a:ext cx="8947694" cy="3631764"/>
          </a:xfrm>
          <a:prstGeom prst="rect">
            <a:avLst/>
          </a:prstGeom>
          <a:noFill/>
        </p:spPr>
        <p:txBody>
          <a:bodyPr wrap="square" rtlCol="0">
            <a:spAutoFit/>
          </a:bodyPr>
          <a:lstStyle/>
          <a:p>
            <a:endParaRPr lang="is-IS" sz="1600" dirty="0" smtClean="0"/>
          </a:p>
          <a:p>
            <a:endParaRPr lang="en-US" sz="1600" dirty="0" smtClean="0"/>
          </a:p>
          <a:p>
            <a:endParaRPr lang="en-US" sz="1600" dirty="0"/>
          </a:p>
          <a:p>
            <a:r>
              <a:rPr lang="en-US" sz="1600" dirty="0" smtClean="0"/>
              <a:t>         </a:t>
            </a:r>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4" name="Picture 3"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sp>
        <p:nvSpPr>
          <p:cNvPr id="2" name="TextBox 1"/>
          <p:cNvSpPr txBox="1"/>
          <p:nvPr/>
        </p:nvSpPr>
        <p:spPr>
          <a:xfrm>
            <a:off x="2246038" y="1526394"/>
            <a:ext cx="5103155" cy="5355313"/>
          </a:xfrm>
          <a:prstGeom prst="rect">
            <a:avLst/>
          </a:prstGeom>
          <a:noFill/>
        </p:spPr>
        <p:txBody>
          <a:bodyPr wrap="none" rtlCol="0">
            <a:spAutoFit/>
          </a:bodyPr>
          <a:lstStyle/>
          <a:p>
            <a:r>
              <a:rPr lang="en-US" b="1" dirty="0" err="1" smtClean="0"/>
              <a:t>Jaccard</a:t>
            </a:r>
            <a:r>
              <a:rPr lang="en-US" b="1" dirty="0" smtClean="0"/>
              <a:t> distance(s1,s2): </a:t>
            </a:r>
            <a:r>
              <a:rPr lang="en-US" dirty="0" smtClean="0"/>
              <a:t>compares shared vs. unique</a:t>
            </a:r>
          </a:p>
          <a:p>
            <a:r>
              <a:rPr lang="en-US" dirty="0" smtClean="0"/>
              <a:t>OTUs.</a:t>
            </a:r>
          </a:p>
          <a:p>
            <a:endParaRPr lang="en-US" dirty="0"/>
          </a:p>
          <a:p>
            <a:endParaRPr lang="en-US" dirty="0" smtClean="0"/>
          </a:p>
          <a:p>
            <a:endParaRPr lang="en-US" dirty="0" smtClean="0"/>
          </a:p>
          <a:p>
            <a:endParaRPr lang="en-US" dirty="0" smtClean="0"/>
          </a:p>
          <a:p>
            <a:endParaRPr lang="en-US" dirty="0" smtClean="0"/>
          </a:p>
          <a:p>
            <a:r>
              <a:rPr lang="en-US" dirty="0" smtClean="0"/>
              <a:t>More formally:</a:t>
            </a:r>
          </a:p>
          <a:p>
            <a:endParaRPr lang="en-US" dirty="0"/>
          </a:p>
          <a:p>
            <a:endParaRPr lang="en-US" dirty="0" smtClean="0"/>
          </a:p>
          <a:p>
            <a:endParaRPr lang="en-US" dirty="0" smtClean="0"/>
          </a:p>
          <a:p>
            <a:r>
              <a:rPr lang="en-US" dirty="0" smtClean="0"/>
              <a:t>The </a:t>
            </a:r>
            <a:r>
              <a:rPr lang="en-US" dirty="0" smtClean="0">
                <a:solidFill>
                  <a:srgbClr val="FA980E"/>
                </a:solidFill>
              </a:rPr>
              <a:t>intersection</a:t>
            </a:r>
            <a:r>
              <a:rPr lang="en-US" dirty="0" smtClean="0"/>
              <a:t> of S1 and S2 has </a:t>
            </a:r>
          </a:p>
          <a:p>
            <a:r>
              <a:rPr lang="en-US" dirty="0" smtClean="0"/>
              <a:t>3 OTUs (OTU1,OTU2,OTU3)</a:t>
            </a:r>
          </a:p>
          <a:p>
            <a:endParaRPr lang="en-US" dirty="0" smtClean="0"/>
          </a:p>
          <a:p>
            <a:r>
              <a:rPr lang="en-US" dirty="0" smtClean="0"/>
              <a:t>The </a:t>
            </a:r>
            <a:r>
              <a:rPr lang="en-US" dirty="0" smtClean="0">
                <a:solidFill>
                  <a:srgbClr val="3366FF"/>
                </a:solidFill>
              </a:rPr>
              <a:t>union</a:t>
            </a:r>
            <a:r>
              <a:rPr lang="en-US" dirty="0" smtClean="0"/>
              <a:t> of S1 and S2 has 4 OTUs (OTU1,OTU2,</a:t>
            </a:r>
          </a:p>
          <a:p>
            <a:r>
              <a:rPr lang="en-US" dirty="0" smtClean="0"/>
              <a:t>OTU3,OTU4)</a:t>
            </a:r>
          </a:p>
          <a:p>
            <a:endParaRPr lang="en-US" dirty="0"/>
          </a:p>
          <a:p>
            <a:r>
              <a:rPr lang="en-US" dirty="0" smtClean="0"/>
              <a:t>So we have a </a:t>
            </a:r>
            <a:r>
              <a:rPr lang="en-US" dirty="0" err="1" smtClean="0"/>
              <a:t>Jaccard</a:t>
            </a:r>
            <a:r>
              <a:rPr lang="en-US" dirty="0" smtClean="0"/>
              <a:t> distance of  (</a:t>
            </a:r>
            <a:r>
              <a:rPr lang="en-US" dirty="0" smtClean="0">
                <a:solidFill>
                  <a:srgbClr val="3366FF"/>
                </a:solidFill>
              </a:rPr>
              <a:t>4</a:t>
            </a:r>
            <a:r>
              <a:rPr lang="en-US" dirty="0" smtClean="0"/>
              <a:t>-</a:t>
            </a:r>
            <a:r>
              <a:rPr lang="en-US" dirty="0" smtClean="0">
                <a:solidFill>
                  <a:srgbClr val="FA980E"/>
                </a:solidFill>
              </a:rPr>
              <a:t>3</a:t>
            </a:r>
            <a:r>
              <a:rPr lang="en-US" dirty="0" smtClean="0"/>
              <a:t>)/</a:t>
            </a:r>
            <a:r>
              <a:rPr lang="en-US" dirty="0" smtClean="0">
                <a:solidFill>
                  <a:srgbClr val="3366FF"/>
                </a:solidFill>
              </a:rPr>
              <a:t>4</a:t>
            </a:r>
            <a:r>
              <a:rPr lang="en-US" dirty="0" smtClean="0"/>
              <a:t> =</a:t>
            </a:r>
          </a:p>
          <a:p>
            <a:r>
              <a:rPr lang="en-US" dirty="0" smtClean="0"/>
              <a:t>¼ =  0.25</a:t>
            </a:r>
          </a:p>
        </p:txBody>
      </p:sp>
      <p:pic>
        <p:nvPicPr>
          <p:cNvPr id="9" name="Picture 8"/>
          <p:cNvPicPr>
            <a:picLocks noChangeAspect="1"/>
          </p:cNvPicPr>
          <p:nvPr/>
        </p:nvPicPr>
        <p:blipFill>
          <a:blip r:embed="rId4"/>
          <a:stretch>
            <a:fillRect/>
          </a:stretch>
        </p:blipFill>
        <p:spPr>
          <a:xfrm>
            <a:off x="2449238" y="3811221"/>
            <a:ext cx="4699000" cy="660400"/>
          </a:xfrm>
          <a:prstGeom prst="rect">
            <a:avLst/>
          </a:prstGeom>
        </p:spPr>
      </p:pic>
      <p:grpSp>
        <p:nvGrpSpPr>
          <p:cNvPr id="13" name="Group 12"/>
          <p:cNvGrpSpPr/>
          <p:nvPr/>
        </p:nvGrpSpPr>
        <p:grpSpPr>
          <a:xfrm>
            <a:off x="2246038" y="2172930"/>
            <a:ext cx="3826926" cy="1282700"/>
            <a:chOff x="0" y="2446204"/>
            <a:chExt cx="3826926" cy="1282700"/>
          </a:xfrm>
        </p:grpSpPr>
        <p:pic>
          <p:nvPicPr>
            <p:cNvPr id="3" name="Picture 2" descr="Screen Shot 2017-01-11 at 4.54.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446204"/>
              <a:ext cx="2552700" cy="1282700"/>
            </a:xfrm>
            <a:prstGeom prst="rect">
              <a:avLst/>
            </a:prstGeom>
          </p:spPr>
        </p:pic>
        <p:sp>
          <p:nvSpPr>
            <p:cNvPr id="10" name="Rectangle 9"/>
            <p:cNvSpPr/>
            <p:nvPr/>
          </p:nvSpPr>
          <p:spPr>
            <a:xfrm>
              <a:off x="861868" y="2683426"/>
              <a:ext cx="1690832" cy="771134"/>
            </a:xfrm>
            <a:prstGeom prst="rect">
              <a:avLst/>
            </a:prstGeom>
            <a:solidFill>
              <a:schemeClr val="accent1">
                <a:lumMod val="40000"/>
                <a:lumOff val="60000"/>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61868" y="2683425"/>
              <a:ext cx="1690832" cy="545251"/>
            </a:xfrm>
            <a:prstGeom prst="rect">
              <a:avLst/>
            </a:prstGeom>
            <a:solidFill>
              <a:srgbClr val="FA980E">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ket 6"/>
            <p:cNvSpPr/>
            <p:nvPr/>
          </p:nvSpPr>
          <p:spPr>
            <a:xfrm>
              <a:off x="2687549" y="2683425"/>
              <a:ext cx="82670" cy="77113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879449" y="3096567"/>
              <a:ext cx="750025" cy="369332"/>
            </a:xfrm>
            <a:prstGeom prst="rect">
              <a:avLst/>
            </a:prstGeom>
            <a:noFill/>
          </p:spPr>
          <p:txBody>
            <a:bodyPr wrap="none" rtlCol="0">
              <a:spAutoFit/>
            </a:bodyPr>
            <a:lstStyle/>
            <a:p>
              <a:r>
                <a:rPr lang="en-US" dirty="0" smtClean="0"/>
                <a:t>Union</a:t>
              </a:r>
              <a:endParaRPr lang="en-US" dirty="0"/>
            </a:p>
          </p:txBody>
        </p:sp>
        <p:sp>
          <p:nvSpPr>
            <p:cNvPr id="15" name="Right Bracket 14"/>
            <p:cNvSpPr/>
            <p:nvPr/>
          </p:nvSpPr>
          <p:spPr>
            <a:xfrm>
              <a:off x="2839949" y="2703716"/>
              <a:ext cx="82670" cy="524960"/>
            </a:xfrm>
            <a:prstGeom prst="rightBracket">
              <a:avLst/>
            </a:prstGeom>
            <a:ln>
              <a:solidFill>
                <a:srgbClr val="FA980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967909" y="2582345"/>
              <a:ext cx="859017" cy="646331"/>
            </a:xfrm>
            <a:prstGeom prst="rect">
              <a:avLst/>
            </a:prstGeom>
            <a:noFill/>
          </p:spPr>
          <p:txBody>
            <a:bodyPr wrap="none" rtlCol="0">
              <a:spAutoFit/>
            </a:bodyPr>
            <a:lstStyle/>
            <a:p>
              <a:r>
                <a:rPr lang="en-US" dirty="0" smtClean="0">
                  <a:solidFill>
                    <a:srgbClr val="FA980E"/>
                  </a:solidFill>
                </a:rPr>
                <a:t>Inter-</a:t>
              </a:r>
            </a:p>
            <a:p>
              <a:r>
                <a:rPr lang="en-US" dirty="0" smtClean="0">
                  <a:solidFill>
                    <a:srgbClr val="FA980E"/>
                  </a:solidFill>
                </a:rPr>
                <a:t>section</a:t>
              </a:r>
            </a:p>
          </p:txBody>
        </p:sp>
      </p:grpSp>
    </p:spTree>
    <p:extLst>
      <p:ext uri="{BB962C8B-B14F-4D97-AF65-F5344CB8AC3E}">
        <p14:creationId xmlns:p14="http://schemas.microsoft.com/office/powerpoint/2010/main" val="11875454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A980E"/>
                </a:solidFill>
              </a:rPr>
              <a:t>Measuring </a:t>
            </a:r>
            <a:r>
              <a:rPr lang="en-US" dirty="0" err="1" smtClean="0">
                <a:solidFill>
                  <a:srgbClr val="FA980E"/>
                </a:solidFill>
              </a:rPr>
              <a:t>microbiomes</a:t>
            </a:r>
            <a:r>
              <a:rPr lang="en-US" dirty="0">
                <a:solidFill>
                  <a:srgbClr val="FA980E"/>
                </a:solidFill>
              </a:rPr>
              <a:t>:</a:t>
            </a:r>
            <a:r>
              <a:rPr lang="en-US" dirty="0" smtClean="0">
                <a:solidFill>
                  <a:srgbClr val="FA980E"/>
                </a:solidFill>
              </a:rPr>
              <a:t> </a:t>
            </a:r>
          </a:p>
          <a:p>
            <a:r>
              <a:rPr lang="en-US" dirty="0" smtClean="0"/>
              <a:t>Triangle inequality</a:t>
            </a:r>
          </a:p>
        </p:txBody>
      </p:sp>
      <p:sp>
        <p:nvSpPr>
          <p:cNvPr id="14" name="TextBox 13"/>
          <p:cNvSpPr txBox="1"/>
          <p:nvPr/>
        </p:nvSpPr>
        <p:spPr>
          <a:xfrm>
            <a:off x="0" y="1526394"/>
            <a:ext cx="8947694" cy="3631764"/>
          </a:xfrm>
          <a:prstGeom prst="rect">
            <a:avLst/>
          </a:prstGeom>
          <a:noFill/>
        </p:spPr>
        <p:txBody>
          <a:bodyPr wrap="square" rtlCol="0">
            <a:spAutoFit/>
          </a:bodyPr>
          <a:lstStyle/>
          <a:p>
            <a:endParaRPr lang="is-IS" sz="1600" dirty="0" smtClean="0"/>
          </a:p>
          <a:p>
            <a:endParaRPr lang="en-US" sz="1600" dirty="0" smtClean="0"/>
          </a:p>
          <a:p>
            <a:endParaRPr lang="en-US" sz="1600" dirty="0"/>
          </a:p>
          <a:p>
            <a:r>
              <a:rPr lang="en-US" sz="1600" dirty="0" smtClean="0"/>
              <a:t>         </a:t>
            </a:r>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4" name="Picture 3"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pic>
        <p:nvPicPr>
          <p:cNvPr id="8" name="Picture 7"/>
          <p:cNvPicPr>
            <a:picLocks noChangeAspect="1"/>
          </p:cNvPicPr>
          <p:nvPr/>
        </p:nvPicPr>
        <p:blipFill>
          <a:blip r:embed="rId4"/>
          <a:stretch>
            <a:fillRect/>
          </a:stretch>
        </p:blipFill>
        <p:spPr>
          <a:xfrm>
            <a:off x="5301411" y="4536653"/>
            <a:ext cx="2895600" cy="292100"/>
          </a:xfrm>
          <a:prstGeom prst="rect">
            <a:avLst/>
          </a:prstGeom>
        </p:spPr>
      </p:pic>
      <p:pic>
        <p:nvPicPr>
          <p:cNvPr id="9" name="Picture 8"/>
          <p:cNvPicPr>
            <a:picLocks noChangeAspect="1"/>
          </p:cNvPicPr>
          <p:nvPr/>
        </p:nvPicPr>
        <p:blipFill rotWithShape="1">
          <a:blip r:embed="rId5"/>
          <a:srcRect t="-5" b="55038"/>
          <a:stretch/>
        </p:blipFill>
        <p:spPr>
          <a:xfrm>
            <a:off x="430908" y="2296471"/>
            <a:ext cx="3789769" cy="1645920"/>
          </a:xfrm>
          <a:prstGeom prst="rect">
            <a:avLst/>
          </a:prstGeom>
        </p:spPr>
      </p:pic>
      <p:sp>
        <p:nvSpPr>
          <p:cNvPr id="10" name="TextBox 9"/>
          <p:cNvSpPr txBox="1"/>
          <p:nvPr/>
        </p:nvSpPr>
        <p:spPr>
          <a:xfrm>
            <a:off x="5170875" y="1526394"/>
            <a:ext cx="4062718" cy="923330"/>
          </a:xfrm>
          <a:prstGeom prst="rect">
            <a:avLst/>
          </a:prstGeom>
          <a:noFill/>
        </p:spPr>
        <p:txBody>
          <a:bodyPr wrap="none" rtlCol="0">
            <a:spAutoFit/>
          </a:bodyPr>
          <a:lstStyle/>
          <a:p>
            <a:r>
              <a:rPr lang="en-US" dirty="0" smtClean="0"/>
              <a:t>For a measure of community dissimilarity</a:t>
            </a:r>
          </a:p>
          <a:p>
            <a:r>
              <a:rPr lang="en-US" dirty="0" smtClean="0"/>
              <a:t> to be a </a:t>
            </a:r>
            <a:r>
              <a:rPr lang="en-US" i="1" dirty="0" smtClean="0"/>
              <a:t>distance</a:t>
            </a:r>
            <a:r>
              <a:rPr lang="en-US" dirty="0" smtClean="0"/>
              <a:t>, it must fulfill the </a:t>
            </a:r>
          </a:p>
          <a:p>
            <a:r>
              <a:rPr lang="en-US" dirty="0" smtClean="0"/>
              <a:t>triangle inequality:</a:t>
            </a:r>
            <a:endParaRPr lang="en-US" dirty="0"/>
          </a:p>
        </p:txBody>
      </p:sp>
      <p:pic>
        <p:nvPicPr>
          <p:cNvPr id="12" name="Picture 11"/>
          <p:cNvPicPr>
            <a:picLocks noChangeAspect="1"/>
          </p:cNvPicPr>
          <p:nvPr/>
        </p:nvPicPr>
        <p:blipFill>
          <a:blip r:embed="rId6"/>
          <a:stretch>
            <a:fillRect/>
          </a:stretch>
        </p:blipFill>
        <p:spPr>
          <a:xfrm>
            <a:off x="5301411" y="2502549"/>
            <a:ext cx="1041400" cy="254000"/>
          </a:xfrm>
          <a:prstGeom prst="rect">
            <a:avLst/>
          </a:prstGeom>
        </p:spPr>
      </p:pic>
      <p:sp>
        <p:nvSpPr>
          <p:cNvPr id="15" name="TextBox 14"/>
          <p:cNvSpPr txBox="1"/>
          <p:nvPr/>
        </p:nvSpPr>
        <p:spPr>
          <a:xfrm>
            <a:off x="5301411" y="3438077"/>
            <a:ext cx="3521479" cy="646331"/>
          </a:xfrm>
          <a:prstGeom prst="rect">
            <a:avLst/>
          </a:prstGeom>
          <a:noFill/>
        </p:spPr>
        <p:txBody>
          <a:bodyPr wrap="none" rtlCol="0">
            <a:spAutoFit/>
          </a:bodyPr>
          <a:lstStyle/>
          <a:p>
            <a:r>
              <a:rPr lang="en-US" dirty="0" smtClean="0"/>
              <a:t>Phrased in terms of some proposed</a:t>
            </a:r>
          </a:p>
          <a:p>
            <a:r>
              <a:rPr lang="en-US" dirty="0"/>
              <a:t>d</a:t>
            </a:r>
            <a:r>
              <a:rPr lang="en-US" dirty="0" smtClean="0"/>
              <a:t>istance </a:t>
            </a:r>
            <a:r>
              <a:rPr lang="en-US" i="1" dirty="0" smtClean="0"/>
              <a:t>d</a:t>
            </a:r>
            <a:r>
              <a:rPr lang="en-US" dirty="0" smtClean="0"/>
              <a:t>:</a:t>
            </a:r>
            <a:endParaRPr lang="en-US" dirty="0"/>
          </a:p>
        </p:txBody>
      </p:sp>
    </p:spTree>
    <p:extLst>
      <p:ext uri="{BB962C8B-B14F-4D97-AF65-F5344CB8AC3E}">
        <p14:creationId xmlns:p14="http://schemas.microsoft.com/office/powerpoint/2010/main" val="3636486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A980E"/>
                </a:solidFill>
              </a:rPr>
              <a:t>Measuring </a:t>
            </a:r>
            <a:r>
              <a:rPr lang="en-US" dirty="0" err="1" smtClean="0">
                <a:solidFill>
                  <a:srgbClr val="FA980E"/>
                </a:solidFill>
              </a:rPr>
              <a:t>microbiomes</a:t>
            </a:r>
            <a:r>
              <a:rPr lang="en-US" dirty="0">
                <a:solidFill>
                  <a:srgbClr val="FA980E"/>
                </a:solidFill>
              </a:rPr>
              <a:t>:</a:t>
            </a:r>
            <a:r>
              <a:rPr lang="en-US" dirty="0" smtClean="0">
                <a:solidFill>
                  <a:srgbClr val="FA980E"/>
                </a:solidFill>
              </a:rPr>
              <a:t> </a:t>
            </a:r>
            <a:r>
              <a:rPr lang="en-US" dirty="0" smtClean="0"/>
              <a:t>β Diversity</a:t>
            </a:r>
          </a:p>
          <a:p>
            <a:r>
              <a:rPr lang="en-US" sz="3600" dirty="0" smtClean="0"/>
              <a:t>Bray-Curtis Dissimilarity</a:t>
            </a:r>
            <a:endParaRPr lang="en-US" sz="3600" dirty="0"/>
          </a:p>
        </p:txBody>
      </p:sp>
      <p:sp>
        <p:nvSpPr>
          <p:cNvPr id="14" name="TextBox 13"/>
          <p:cNvSpPr txBox="1"/>
          <p:nvPr/>
        </p:nvSpPr>
        <p:spPr>
          <a:xfrm>
            <a:off x="0" y="1526394"/>
            <a:ext cx="8947694" cy="3631764"/>
          </a:xfrm>
          <a:prstGeom prst="rect">
            <a:avLst/>
          </a:prstGeom>
          <a:noFill/>
        </p:spPr>
        <p:txBody>
          <a:bodyPr wrap="square" rtlCol="0">
            <a:spAutoFit/>
          </a:bodyPr>
          <a:lstStyle/>
          <a:p>
            <a:endParaRPr lang="is-IS" sz="1600" dirty="0" smtClean="0"/>
          </a:p>
          <a:p>
            <a:endParaRPr lang="en-US" sz="1600" dirty="0" smtClean="0"/>
          </a:p>
          <a:p>
            <a:endParaRPr lang="en-US" sz="1600" dirty="0"/>
          </a:p>
          <a:p>
            <a:r>
              <a:rPr lang="en-US" sz="1600" dirty="0" smtClean="0"/>
              <a:t>         </a:t>
            </a:r>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4" name="Picture 3"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sp>
        <p:nvSpPr>
          <p:cNvPr id="2" name="TextBox 1"/>
          <p:cNvSpPr txBox="1"/>
          <p:nvPr/>
        </p:nvSpPr>
        <p:spPr>
          <a:xfrm>
            <a:off x="409017" y="1639797"/>
            <a:ext cx="3199576" cy="2308324"/>
          </a:xfrm>
          <a:prstGeom prst="rect">
            <a:avLst/>
          </a:prstGeom>
          <a:noFill/>
        </p:spPr>
        <p:txBody>
          <a:bodyPr wrap="none" rtlCol="0">
            <a:spAutoFit/>
          </a:bodyPr>
          <a:lstStyle/>
          <a:p>
            <a:r>
              <a:rPr lang="en-US" b="1" dirty="0" smtClean="0"/>
              <a:t>Bray-Curtis dissimilarity (s1,s2): </a:t>
            </a:r>
            <a:endParaRPr lang="en-US" dirty="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p:txBody>
      </p:sp>
      <p:pic>
        <p:nvPicPr>
          <p:cNvPr id="3" name="Picture 2" descr="Screen Shot 2017-01-11 at 4.5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39" y="2037956"/>
            <a:ext cx="2552700" cy="1282700"/>
          </a:xfrm>
          <a:prstGeom prst="rect">
            <a:avLst/>
          </a:prstGeom>
        </p:spPr>
      </p:pic>
      <p:pic>
        <p:nvPicPr>
          <p:cNvPr id="6" name="Picture 5"/>
          <p:cNvPicPr>
            <a:picLocks noChangeAspect="1"/>
          </p:cNvPicPr>
          <p:nvPr/>
        </p:nvPicPr>
        <p:blipFill>
          <a:blip r:embed="rId5"/>
          <a:stretch>
            <a:fillRect/>
          </a:stretch>
        </p:blipFill>
        <p:spPr>
          <a:xfrm>
            <a:off x="5800107" y="2944279"/>
            <a:ext cx="2070100" cy="660400"/>
          </a:xfrm>
          <a:prstGeom prst="rect">
            <a:avLst/>
          </a:prstGeom>
        </p:spPr>
      </p:pic>
      <p:sp>
        <p:nvSpPr>
          <p:cNvPr id="17" name="TextBox 16"/>
          <p:cNvSpPr txBox="1"/>
          <p:nvPr/>
        </p:nvSpPr>
        <p:spPr>
          <a:xfrm>
            <a:off x="6680627" y="2174838"/>
            <a:ext cx="1405822" cy="769441"/>
          </a:xfrm>
          <a:prstGeom prst="rect">
            <a:avLst/>
          </a:prstGeom>
          <a:noFill/>
        </p:spPr>
        <p:txBody>
          <a:bodyPr wrap="none" rtlCol="0">
            <a:spAutoFit/>
          </a:bodyPr>
          <a:lstStyle/>
          <a:p>
            <a:r>
              <a:rPr lang="en-US" sz="1100" dirty="0" smtClean="0"/>
              <a:t>Sum of lesser </a:t>
            </a:r>
          </a:p>
          <a:p>
            <a:r>
              <a:rPr lang="en-US" sz="1100" dirty="0"/>
              <a:t>v</a:t>
            </a:r>
            <a:r>
              <a:rPr lang="en-US" sz="1100" dirty="0" smtClean="0"/>
              <a:t>alue of each </a:t>
            </a:r>
          </a:p>
          <a:p>
            <a:r>
              <a:rPr lang="en-US" sz="1100" dirty="0"/>
              <a:t>p</a:t>
            </a:r>
            <a:r>
              <a:rPr lang="en-US" sz="1100" dirty="0" smtClean="0"/>
              <a:t>air of species </a:t>
            </a:r>
          </a:p>
          <a:p>
            <a:r>
              <a:rPr lang="en-US" sz="1100" dirty="0"/>
              <a:t>s</a:t>
            </a:r>
            <a:r>
              <a:rPr lang="en-US" sz="1100" dirty="0" smtClean="0"/>
              <a:t>hared between sites</a:t>
            </a:r>
            <a:endParaRPr lang="en-US" sz="1100" dirty="0"/>
          </a:p>
        </p:txBody>
      </p:sp>
      <p:sp>
        <p:nvSpPr>
          <p:cNvPr id="18" name="TextBox 17"/>
          <p:cNvSpPr txBox="1"/>
          <p:nvPr/>
        </p:nvSpPr>
        <p:spPr>
          <a:xfrm>
            <a:off x="6207776" y="3622021"/>
            <a:ext cx="1157789" cy="430887"/>
          </a:xfrm>
          <a:prstGeom prst="rect">
            <a:avLst/>
          </a:prstGeom>
          <a:noFill/>
        </p:spPr>
        <p:txBody>
          <a:bodyPr wrap="none" rtlCol="0">
            <a:spAutoFit/>
          </a:bodyPr>
          <a:lstStyle/>
          <a:p>
            <a:r>
              <a:rPr lang="en-US" sz="1100" dirty="0" smtClean="0"/>
              <a:t>Total OTUs</a:t>
            </a:r>
          </a:p>
          <a:p>
            <a:r>
              <a:rPr lang="en-US" sz="1100" dirty="0" smtClean="0"/>
              <a:t>Counted at site </a:t>
            </a:r>
            <a:r>
              <a:rPr lang="en-US" sz="1100" dirty="0" err="1" smtClean="0"/>
              <a:t>i</a:t>
            </a:r>
            <a:endParaRPr lang="en-US" sz="1100" dirty="0"/>
          </a:p>
        </p:txBody>
      </p:sp>
      <p:sp>
        <p:nvSpPr>
          <p:cNvPr id="20" name="TextBox 19"/>
          <p:cNvSpPr txBox="1"/>
          <p:nvPr/>
        </p:nvSpPr>
        <p:spPr>
          <a:xfrm>
            <a:off x="7475688" y="3622021"/>
            <a:ext cx="1157789" cy="430887"/>
          </a:xfrm>
          <a:prstGeom prst="rect">
            <a:avLst/>
          </a:prstGeom>
          <a:noFill/>
        </p:spPr>
        <p:txBody>
          <a:bodyPr wrap="none" rtlCol="0">
            <a:spAutoFit/>
          </a:bodyPr>
          <a:lstStyle/>
          <a:p>
            <a:r>
              <a:rPr lang="en-US" sz="1100" dirty="0" smtClean="0"/>
              <a:t>Total OTUs</a:t>
            </a:r>
          </a:p>
          <a:p>
            <a:r>
              <a:rPr lang="en-US" sz="1100" dirty="0" smtClean="0"/>
              <a:t>Counted at site </a:t>
            </a:r>
            <a:r>
              <a:rPr lang="en-US" sz="1100" dirty="0"/>
              <a:t>j</a:t>
            </a:r>
          </a:p>
        </p:txBody>
      </p:sp>
      <p:sp>
        <p:nvSpPr>
          <p:cNvPr id="21" name="TextBox 20"/>
          <p:cNvSpPr txBox="1"/>
          <p:nvPr/>
        </p:nvSpPr>
        <p:spPr>
          <a:xfrm>
            <a:off x="1383438" y="3494512"/>
            <a:ext cx="697164" cy="646331"/>
          </a:xfrm>
          <a:prstGeom prst="rect">
            <a:avLst/>
          </a:prstGeom>
          <a:noFill/>
        </p:spPr>
        <p:txBody>
          <a:bodyPr wrap="none" rtlCol="0">
            <a:spAutoFit/>
          </a:bodyPr>
          <a:lstStyle/>
          <a:p>
            <a:r>
              <a:rPr lang="en-US" dirty="0" smtClean="0"/>
              <a:t>S</a:t>
            </a:r>
            <a:r>
              <a:rPr lang="en-US" baseline="-25000" dirty="0" smtClean="0"/>
              <a:t>i </a:t>
            </a:r>
            <a:r>
              <a:rPr lang="en-US" dirty="0" smtClean="0"/>
              <a:t> = 7</a:t>
            </a:r>
          </a:p>
          <a:p>
            <a:endParaRPr lang="en-US" dirty="0"/>
          </a:p>
        </p:txBody>
      </p:sp>
      <p:sp>
        <p:nvSpPr>
          <p:cNvPr id="22" name="TextBox 21"/>
          <p:cNvSpPr txBox="1"/>
          <p:nvPr/>
        </p:nvSpPr>
        <p:spPr>
          <a:xfrm>
            <a:off x="2409622" y="3497457"/>
            <a:ext cx="698666" cy="646331"/>
          </a:xfrm>
          <a:prstGeom prst="rect">
            <a:avLst/>
          </a:prstGeom>
          <a:noFill/>
        </p:spPr>
        <p:txBody>
          <a:bodyPr wrap="none" rtlCol="0">
            <a:spAutoFit/>
          </a:bodyPr>
          <a:lstStyle/>
          <a:p>
            <a:r>
              <a:rPr lang="en-US" dirty="0" err="1" smtClean="0"/>
              <a:t>S</a:t>
            </a:r>
            <a:r>
              <a:rPr lang="en-US" baseline="-25000" dirty="0" err="1"/>
              <a:t>j</a:t>
            </a:r>
            <a:r>
              <a:rPr lang="en-US" baseline="-25000" dirty="0" smtClean="0"/>
              <a:t> </a:t>
            </a:r>
            <a:r>
              <a:rPr lang="en-US" dirty="0" smtClean="0"/>
              <a:t> = 8</a:t>
            </a:r>
          </a:p>
          <a:p>
            <a:endParaRPr lang="en-US" dirty="0"/>
          </a:p>
        </p:txBody>
      </p:sp>
      <p:sp>
        <p:nvSpPr>
          <p:cNvPr id="23" name="TextBox 22"/>
          <p:cNvSpPr txBox="1"/>
          <p:nvPr/>
        </p:nvSpPr>
        <p:spPr>
          <a:xfrm>
            <a:off x="838397" y="4143788"/>
            <a:ext cx="5369379" cy="2585323"/>
          </a:xfrm>
          <a:prstGeom prst="rect">
            <a:avLst/>
          </a:prstGeom>
          <a:noFill/>
        </p:spPr>
        <p:txBody>
          <a:bodyPr wrap="none" rtlCol="0">
            <a:spAutoFit/>
          </a:bodyPr>
          <a:lstStyle/>
          <a:p>
            <a:r>
              <a:rPr lang="en-US" dirty="0" smtClean="0"/>
              <a:t>Let’s call S1  </a:t>
            </a:r>
            <a:r>
              <a:rPr lang="en-US" i="1" dirty="0" err="1" smtClean="0"/>
              <a:t>i</a:t>
            </a:r>
            <a:r>
              <a:rPr lang="en-US" i="1" dirty="0" smtClean="0"/>
              <a:t>  </a:t>
            </a:r>
            <a:r>
              <a:rPr lang="en-US" dirty="0" smtClean="0"/>
              <a:t>and S2 </a:t>
            </a:r>
            <a:r>
              <a:rPr lang="en-US" i="1" dirty="0" smtClean="0"/>
              <a:t>j</a:t>
            </a:r>
            <a:endParaRPr lang="en-US" dirty="0" smtClean="0"/>
          </a:p>
          <a:p>
            <a:endParaRPr lang="en-US" dirty="0"/>
          </a:p>
          <a:p>
            <a:r>
              <a:rPr lang="en-US" dirty="0" err="1" smtClean="0"/>
              <a:t>C</a:t>
            </a:r>
            <a:r>
              <a:rPr lang="en-US" baseline="-25000" dirty="0" err="1" smtClean="0"/>
              <a:t>ij</a:t>
            </a:r>
            <a:r>
              <a:rPr lang="en-US" dirty="0" smtClean="0"/>
              <a:t> </a:t>
            </a:r>
            <a:r>
              <a:rPr lang="en-US" baseline="-25000" dirty="0" smtClean="0"/>
              <a:t> </a:t>
            </a:r>
            <a:r>
              <a:rPr lang="en-US" dirty="0" smtClean="0"/>
              <a:t>= min(3,</a:t>
            </a:r>
            <a:r>
              <a:rPr lang="en-US" b="1" dirty="0" smtClean="0"/>
              <a:t>2</a:t>
            </a:r>
            <a:r>
              <a:rPr lang="en-US" dirty="0" smtClean="0"/>
              <a:t>) + min(</a:t>
            </a:r>
            <a:r>
              <a:rPr lang="en-US" b="1" dirty="0" smtClean="0"/>
              <a:t>2</a:t>
            </a:r>
            <a:r>
              <a:rPr lang="en-US" dirty="0" smtClean="0"/>
              <a:t>,3) + min(2,</a:t>
            </a:r>
            <a:r>
              <a:rPr lang="en-US" b="1" dirty="0" smtClean="0"/>
              <a:t>2</a:t>
            </a:r>
            <a:r>
              <a:rPr lang="en-US" dirty="0" smtClean="0"/>
              <a:t>)  = 2 + 2 + 2 = 6</a:t>
            </a:r>
          </a:p>
          <a:p>
            <a:endParaRPr lang="en-US" dirty="0"/>
          </a:p>
          <a:p>
            <a:r>
              <a:rPr lang="en-US" dirty="0" smtClean="0"/>
              <a:t>So 2C</a:t>
            </a:r>
            <a:r>
              <a:rPr lang="en-US" baseline="-25000" dirty="0" smtClean="0"/>
              <a:t>ij </a:t>
            </a:r>
            <a:r>
              <a:rPr lang="en-US" dirty="0" smtClean="0"/>
              <a:t>= 12</a:t>
            </a:r>
          </a:p>
          <a:p>
            <a:endParaRPr lang="en-US" dirty="0" smtClean="0"/>
          </a:p>
          <a:p>
            <a:r>
              <a:rPr lang="en-US" dirty="0" smtClean="0"/>
              <a:t>and the Bray-Curtis divergence </a:t>
            </a:r>
            <a:r>
              <a:rPr lang="en-US" dirty="0" err="1" smtClean="0"/>
              <a:t>Bc</a:t>
            </a:r>
            <a:r>
              <a:rPr lang="en-US" baseline="-25000" dirty="0" err="1" smtClean="0"/>
              <a:t>ij</a:t>
            </a:r>
            <a:r>
              <a:rPr lang="en-US" dirty="0" smtClean="0"/>
              <a:t> = 12/15 = 4/5 = 0.80</a:t>
            </a:r>
          </a:p>
          <a:p>
            <a:endParaRPr lang="en-US" dirty="0"/>
          </a:p>
          <a:p>
            <a:endParaRPr lang="en-US" dirty="0"/>
          </a:p>
        </p:txBody>
      </p:sp>
    </p:spTree>
    <p:extLst>
      <p:ext uri="{BB962C8B-B14F-4D97-AF65-F5344CB8AC3E}">
        <p14:creationId xmlns:p14="http://schemas.microsoft.com/office/powerpoint/2010/main" val="104417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176" y="274638"/>
            <a:ext cx="2971623" cy="1143000"/>
          </a:xfrm>
        </p:spPr>
        <p:txBody>
          <a:bodyPr>
            <a:normAutofit fontScale="90000"/>
          </a:bodyPr>
          <a:lstStyle/>
          <a:p>
            <a:r>
              <a:rPr lang="en-US" dirty="0" err="1" smtClean="0"/>
              <a:t>Unweighted</a:t>
            </a:r>
            <a:r>
              <a:rPr lang="en-US" dirty="0" smtClean="0"/>
              <a:t> </a:t>
            </a:r>
            <a:r>
              <a:rPr lang="en-US" dirty="0" err="1" smtClean="0"/>
              <a:t>UniFrac</a:t>
            </a:r>
            <a:r>
              <a:rPr lang="en-US" dirty="0" smtClean="0"/>
              <a:t/>
            </a:r>
            <a:br>
              <a:rPr lang="en-US" dirty="0" smtClean="0"/>
            </a:br>
            <a:r>
              <a:rPr lang="en-US" sz="1600" dirty="0" smtClean="0"/>
              <a:t>(Qualitative, Phylogenetic)</a:t>
            </a:r>
            <a:endParaRPr lang="en-US" dirty="0"/>
          </a:p>
        </p:txBody>
      </p:sp>
      <p:pic>
        <p:nvPicPr>
          <p:cNvPr id="4" name="Picture 3"/>
          <p:cNvPicPr>
            <a:picLocks noChangeAspect="1"/>
          </p:cNvPicPr>
          <p:nvPr/>
        </p:nvPicPr>
        <p:blipFill rotWithShape="1">
          <a:blip r:embed="rId3"/>
          <a:srcRect t="62598" b="-62598"/>
          <a:stretch/>
        </p:blipFill>
        <p:spPr>
          <a:xfrm>
            <a:off x="221391" y="1980651"/>
            <a:ext cx="7684279" cy="9919368"/>
          </a:xfrm>
          <a:prstGeom prst="rect">
            <a:avLst/>
          </a:prstGeom>
        </p:spPr>
      </p:pic>
      <p:sp>
        <p:nvSpPr>
          <p:cNvPr id="5" name="Rectangle 4"/>
          <p:cNvSpPr/>
          <p:nvPr/>
        </p:nvSpPr>
        <p:spPr>
          <a:xfrm>
            <a:off x="6342707" y="6581001"/>
            <a:ext cx="2801293" cy="276999"/>
          </a:xfrm>
          <a:prstGeom prst="rect">
            <a:avLst/>
          </a:prstGeom>
        </p:spPr>
        <p:txBody>
          <a:bodyPr wrap="none">
            <a:spAutoFit/>
          </a:bodyPr>
          <a:lstStyle/>
          <a:p>
            <a:r>
              <a:rPr lang="en-US" sz="1200" b="1" dirty="0" smtClean="0">
                <a:solidFill>
                  <a:srgbClr val="FA980E"/>
                </a:solidFill>
              </a:rPr>
              <a:t>Source:  </a:t>
            </a:r>
            <a:r>
              <a:rPr lang="en-US" sz="1200" b="1" dirty="0" err="1" smtClean="0"/>
              <a:t>Lozupone</a:t>
            </a:r>
            <a:r>
              <a:rPr lang="en-US" sz="1200" b="1" dirty="0" smtClean="0"/>
              <a:t> and </a:t>
            </a:r>
            <a:r>
              <a:rPr lang="en-US" sz="1200" b="1" dirty="0" err="1" smtClean="0"/>
              <a:t>Knight,AEM</a:t>
            </a:r>
            <a:r>
              <a:rPr lang="en-US" sz="1200" b="1" dirty="0" smtClean="0"/>
              <a:t>, 2005</a:t>
            </a:r>
            <a:endParaRPr lang="en-US" sz="1200" dirty="0"/>
          </a:p>
        </p:txBody>
      </p:sp>
    </p:spTree>
    <p:extLst>
      <p:ext uri="{BB962C8B-B14F-4D97-AF65-F5344CB8AC3E}">
        <p14:creationId xmlns:p14="http://schemas.microsoft.com/office/powerpoint/2010/main" val="45910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CE7D0D"/>
                </a:solidFill>
              </a:rPr>
              <a:t>Project 1 Proposals </a:t>
            </a:r>
            <a:endParaRPr lang="en-US" dirty="0"/>
          </a:p>
        </p:txBody>
      </p:sp>
      <p:pic>
        <p:nvPicPr>
          <p:cNvPr id="4" name="Picture 3"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sp>
        <p:nvSpPr>
          <p:cNvPr id="2" name="Rectangle 1"/>
          <p:cNvSpPr/>
          <p:nvPr/>
        </p:nvSpPr>
        <p:spPr>
          <a:xfrm>
            <a:off x="1852687" y="734006"/>
            <a:ext cx="6420317" cy="6001643"/>
          </a:xfrm>
          <a:prstGeom prst="rect">
            <a:avLst/>
          </a:prstGeom>
        </p:spPr>
        <p:txBody>
          <a:bodyPr wrap="square">
            <a:spAutoFit/>
          </a:bodyPr>
          <a:lstStyle/>
          <a:p>
            <a:r>
              <a:rPr lang="en-US" sz="1200" dirty="0"/>
              <a:t>By </a:t>
            </a:r>
            <a:r>
              <a:rPr lang="en-US" sz="1200" b="1" dirty="0"/>
              <a:t>next Monday  </a:t>
            </a:r>
            <a:r>
              <a:rPr lang="en-US" sz="1200" dirty="0"/>
              <a:t>please submit a project proposal for Project 1.  </a:t>
            </a:r>
            <a:endParaRPr lang="en-US" sz="1200" dirty="0" smtClean="0"/>
          </a:p>
          <a:p>
            <a:endParaRPr lang="en-US" sz="1200" dirty="0"/>
          </a:p>
          <a:p>
            <a:r>
              <a:rPr lang="en-US" sz="1200" dirty="0"/>
              <a:t>Project 1 will be a first chance to write your first complete python script.   You only have </a:t>
            </a:r>
            <a:r>
              <a:rPr lang="en-US" sz="1200" dirty="0" smtClean="0"/>
              <a:t>a  little while to finish </a:t>
            </a:r>
            <a:r>
              <a:rPr lang="en-US" sz="1200" dirty="0"/>
              <a:t>the </a:t>
            </a:r>
            <a:r>
              <a:rPr lang="en-US" sz="1200" dirty="0" smtClean="0"/>
              <a:t>script.  </a:t>
            </a:r>
            <a:r>
              <a:rPr lang="en-US" sz="1200" dirty="0"/>
              <a:t>So you'll want to pick something limited in scope to start out with.</a:t>
            </a:r>
          </a:p>
          <a:p>
            <a:endParaRPr lang="en-US" sz="1200" dirty="0"/>
          </a:p>
          <a:p>
            <a:r>
              <a:rPr lang="en-US" sz="1200" dirty="0"/>
              <a:t>Here is what goes in to the Project 1 Proposal:</a:t>
            </a:r>
          </a:p>
          <a:p>
            <a:endParaRPr lang="en-US" sz="1200" dirty="0"/>
          </a:p>
          <a:p>
            <a:r>
              <a:rPr lang="en-US" sz="1200" b="1" dirty="0"/>
              <a:t>Overview</a:t>
            </a:r>
          </a:p>
          <a:p>
            <a:endParaRPr lang="en-US" sz="1200" dirty="0"/>
          </a:p>
          <a:p>
            <a:r>
              <a:rPr lang="en-US" sz="1200" dirty="0"/>
              <a:t>A short description of the purpose of the proposed script, why it is relevant or useful, and the output from running it (&lt;250 words).</a:t>
            </a:r>
          </a:p>
          <a:p>
            <a:endParaRPr lang="en-US" sz="1200" dirty="0"/>
          </a:p>
          <a:p>
            <a:r>
              <a:rPr lang="en-US" sz="1200" b="1" dirty="0"/>
              <a:t>Inputs</a:t>
            </a:r>
          </a:p>
          <a:p>
            <a:endParaRPr lang="en-US" sz="1200" dirty="0"/>
          </a:p>
          <a:p>
            <a:r>
              <a:rPr lang="en-US" sz="1200" dirty="0"/>
              <a:t>A description of the program input (&lt;300 words).  What type of file(s) will your script need to be run on? Please include a link or short example of the format of the type of data that the script will process.  How are entries separated?  </a:t>
            </a:r>
          </a:p>
          <a:p>
            <a:endParaRPr lang="en-US" sz="1200" dirty="0"/>
          </a:p>
          <a:p>
            <a:r>
              <a:rPr lang="en-US" sz="1200" dirty="0"/>
              <a:t>Please try to actually download an example data file to make sure you can access one. You may find the list of biological databases here useful: https://</a:t>
            </a:r>
            <a:r>
              <a:rPr lang="en-US" sz="1200" dirty="0" err="1"/>
              <a:t>en.wikipedia.org</a:t>
            </a:r>
            <a:r>
              <a:rPr lang="en-US" sz="1200" dirty="0"/>
              <a:t>/wiki/</a:t>
            </a:r>
            <a:r>
              <a:rPr lang="en-US" sz="1200" dirty="0" err="1"/>
              <a:t>List_of_biological_databases</a:t>
            </a:r>
            <a:r>
              <a:rPr lang="en-US" sz="1200" dirty="0"/>
              <a:t>   </a:t>
            </a:r>
          </a:p>
          <a:p>
            <a:endParaRPr lang="en-US" sz="1200" dirty="0"/>
          </a:p>
          <a:p>
            <a:r>
              <a:rPr lang="en-US" sz="1200" b="1" dirty="0"/>
              <a:t>Approach</a:t>
            </a:r>
          </a:p>
          <a:p>
            <a:endParaRPr lang="en-US" sz="1200" dirty="0"/>
          </a:p>
          <a:p>
            <a:r>
              <a:rPr lang="en-US" sz="1200" dirty="0"/>
              <a:t>A short (&lt;250 word) description of how you plan to approach the problem.</a:t>
            </a:r>
          </a:p>
          <a:p>
            <a:endParaRPr lang="en-US" sz="1200" b="1" dirty="0"/>
          </a:p>
          <a:p>
            <a:r>
              <a:rPr lang="en-US" sz="1200" b="1" dirty="0"/>
              <a:t>Annotated References </a:t>
            </a:r>
          </a:p>
          <a:p>
            <a:endParaRPr lang="en-US" sz="1200" dirty="0"/>
          </a:p>
          <a:p>
            <a:r>
              <a:rPr lang="en-US" sz="1200" dirty="0"/>
              <a:t>Please cite at least 2 papers relevant to this project.  For each, include the citation and 2-3 sentences describing how the paper will inform your project. </a:t>
            </a:r>
            <a:r>
              <a:rPr lang="en-US" sz="1200" b="1" dirty="0" smtClean="0"/>
              <a:t>For project 1 these can instead be references</a:t>
            </a:r>
            <a:r>
              <a:rPr lang="en-US" sz="1200" dirty="0"/>
              <a:t> </a:t>
            </a:r>
            <a:r>
              <a:rPr lang="en-US" sz="1200" b="1" dirty="0" smtClean="0"/>
              <a:t>to python resources (e.g. the documentation for a new function or library you’ll be using).</a:t>
            </a:r>
          </a:p>
        </p:txBody>
      </p:sp>
    </p:spTree>
    <p:extLst>
      <p:ext uri="{BB962C8B-B14F-4D97-AF65-F5344CB8AC3E}">
        <p14:creationId xmlns:p14="http://schemas.microsoft.com/office/powerpoint/2010/main" val="11843797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176" y="274638"/>
            <a:ext cx="2971623" cy="1143000"/>
          </a:xfrm>
        </p:spPr>
        <p:txBody>
          <a:bodyPr>
            <a:normAutofit fontScale="90000"/>
          </a:bodyPr>
          <a:lstStyle/>
          <a:p>
            <a:r>
              <a:rPr lang="en-US" dirty="0"/>
              <a:t>W</a:t>
            </a:r>
            <a:r>
              <a:rPr lang="en-US" dirty="0" smtClean="0"/>
              <a:t>eighted </a:t>
            </a:r>
            <a:r>
              <a:rPr lang="en-US" dirty="0" err="1" smtClean="0"/>
              <a:t>UniFrac</a:t>
            </a:r>
            <a:r>
              <a:rPr lang="en-US" dirty="0" smtClean="0"/>
              <a:t/>
            </a:r>
            <a:br>
              <a:rPr lang="en-US" dirty="0" smtClean="0"/>
            </a:br>
            <a:r>
              <a:rPr lang="en-US" sz="1600" dirty="0" smtClean="0"/>
              <a:t>(Quantitative, Phylogenetic)</a:t>
            </a:r>
            <a:endParaRPr lang="en-US" dirty="0"/>
          </a:p>
        </p:txBody>
      </p:sp>
      <p:sp>
        <p:nvSpPr>
          <p:cNvPr id="5" name="Rectangle 4"/>
          <p:cNvSpPr/>
          <p:nvPr/>
        </p:nvSpPr>
        <p:spPr>
          <a:xfrm>
            <a:off x="6342707" y="6581001"/>
            <a:ext cx="2801293" cy="276999"/>
          </a:xfrm>
          <a:prstGeom prst="rect">
            <a:avLst/>
          </a:prstGeom>
        </p:spPr>
        <p:txBody>
          <a:bodyPr wrap="none">
            <a:spAutoFit/>
          </a:bodyPr>
          <a:lstStyle/>
          <a:p>
            <a:r>
              <a:rPr lang="en-US" sz="1200" b="1" dirty="0" smtClean="0">
                <a:solidFill>
                  <a:srgbClr val="FA980E"/>
                </a:solidFill>
              </a:rPr>
              <a:t>Source:  </a:t>
            </a:r>
            <a:r>
              <a:rPr lang="en-US" sz="1200" b="1" dirty="0" err="1" smtClean="0"/>
              <a:t>Lozupone</a:t>
            </a:r>
            <a:r>
              <a:rPr lang="en-US" sz="1200" b="1" dirty="0" smtClean="0"/>
              <a:t> and </a:t>
            </a:r>
            <a:r>
              <a:rPr lang="en-US" sz="1200" b="1" dirty="0" err="1" smtClean="0"/>
              <a:t>Knight,AEM</a:t>
            </a:r>
            <a:r>
              <a:rPr lang="en-US" sz="1200" b="1" dirty="0" smtClean="0"/>
              <a:t>, 2005</a:t>
            </a:r>
            <a:endParaRPr lang="en-US" sz="1200" dirty="0"/>
          </a:p>
        </p:txBody>
      </p:sp>
      <p:pic>
        <p:nvPicPr>
          <p:cNvPr id="3" name="Picture 2"/>
          <p:cNvPicPr>
            <a:picLocks noChangeAspect="1"/>
          </p:cNvPicPr>
          <p:nvPr/>
        </p:nvPicPr>
        <p:blipFill>
          <a:blip r:embed="rId3"/>
          <a:stretch>
            <a:fillRect/>
          </a:stretch>
        </p:blipFill>
        <p:spPr>
          <a:xfrm>
            <a:off x="696618" y="1257300"/>
            <a:ext cx="3543300" cy="4330700"/>
          </a:xfrm>
          <a:prstGeom prst="rect">
            <a:avLst/>
          </a:prstGeom>
        </p:spPr>
      </p:pic>
      <p:sp>
        <p:nvSpPr>
          <p:cNvPr id="6" name="Right Bracket 5"/>
          <p:cNvSpPr/>
          <p:nvPr/>
        </p:nvSpPr>
        <p:spPr>
          <a:xfrm>
            <a:off x="4101546" y="1257300"/>
            <a:ext cx="652518" cy="2191361"/>
          </a:xfrm>
          <a:prstGeom prst="rightBracket">
            <a:avLst/>
          </a:prstGeom>
          <a:ln>
            <a:solidFill>
              <a:srgbClr val="FA980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A980E"/>
              </a:solidFill>
            </a:endParaRPr>
          </a:p>
        </p:txBody>
      </p:sp>
      <p:sp>
        <p:nvSpPr>
          <p:cNvPr id="7" name="TextBox 6"/>
          <p:cNvSpPr txBox="1"/>
          <p:nvPr/>
        </p:nvSpPr>
        <p:spPr>
          <a:xfrm>
            <a:off x="5080324" y="2318525"/>
            <a:ext cx="2624862" cy="923330"/>
          </a:xfrm>
          <a:prstGeom prst="rect">
            <a:avLst/>
          </a:prstGeom>
          <a:noFill/>
        </p:spPr>
        <p:txBody>
          <a:bodyPr wrap="none" rtlCol="0">
            <a:spAutoFit/>
          </a:bodyPr>
          <a:lstStyle/>
          <a:p>
            <a:r>
              <a:rPr lang="en-US" dirty="0" smtClean="0">
                <a:solidFill>
                  <a:srgbClr val="FA980E"/>
                </a:solidFill>
              </a:rPr>
              <a:t>Bacteria in this group are </a:t>
            </a:r>
            <a:endParaRPr lang="en-US" dirty="0">
              <a:solidFill>
                <a:srgbClr val="FA980E"/>
              </a:solidFill>
            </a:endParaRPr>
          </a:p>
          <a:p>
            <a:r>
              <a:rPr lang="en-US" dirty="0">
                <a:solidFill>
                  <a:srgbClr val="FA980E"/>
                </a:solidFill>
              </a:rPr>
              <a:t>m</a:t>
            </a:r>
            <a:r>
              <a:rPr lang="en-US" dirty="0" smtClean="0">
                <a:solidFill>
                  <a:srgbClr val="FA980E"/>
                </a:solidFill>
              </a:rPr>
              <a:t>ostly represented in the</a:t>
            </a:r>
          </a:p>
          <a:p>
            <a:r>
              <a:rPr lang="en-US" dirty="0">
                <a:solidFill>
                  <a:srgbClr val="FA980E"/>
                </a:solidFill>
              </a:rPr>
              <a:t>s</a:t>
            </a:r>
            <a:r>
              <a:rPr lang="en-US" dirty="0" smtClean="0">
                <a:solidFill>
                  <a:srgbClr val="FA980E"/>
                </a:solidFill>
              </a:rPr>
              <a:t>quare environment</a:t>
            </a:r>
          </a:p>
        </p:txBody>
      </p:sp>
      <p:sp>
        <p:nvSpPr>
          <p:cNvPr id="8" name="Right Bracket 7"/>
          <p:cNvSpPr/>
          <p:nvPr/>
        </p:nvSpPr>
        <p:spPr>
          <a:xfrm>
            <a:off x="4101546" y="3448661"/>
            <a:ext cx="652518" cy="1992301"/>
          </a:xfrm>
          <a:prstGeom prst="rightBracket">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5080324" y="3985540"/>
            <a:ext cx="2624862" cy="923330"/>
          </a:xfrm>
          <a:prstGeom prst="rect">
            <a:avLst/>
          </a:prstGeom>
          <a:noFill/>
        </p:spPr>
        <p:txBody>
          <a:bodyPr wrap="none" rtlCol="0">
            <a:spAutoFit/>
          </a:bodyPr>
          <a:lstStyle/>
          <a:p>
            <a:r>
              <a:rPr lang="en-US" dirty="0" smtClean="0">
                <a:solidFill>
                  <a:schemeClr val="accent5">
                    <a:lumMod val="75000"/>
                  </a:schemeClr>
                </a:solidFill>
              </a:rPr>
              <a:t>Bacteria in this group are </a:t>
            </a:r>
            <a:endParaRPr lang="en-US" dirty="0">
              <a:solidFill>
                <a:schemeClr val="accent5">
                  <a:lumMod val="75000"/>
                </a:schemeClr>
              </a:solidFill>
            </a:endParaRPr>
          </a:p>
          <a:p>
            <a:r>
              <a:rPr lang="en-US" dirty="0">
                <a:solidFill>
                  <a:schemeClr val="accent5">
                    <a:lumMod val="75000"/>
                  </a:schemeClr>
                </a:solidFill>
              </a:rPr>
              <a:t>m</a:t>
            </a:r>
            <a:r>
              <a:rPr lang="en-US" dirty="0" smtClean="0">
                <a:solidFill>
                  <a:schemeClr val="accent5">
                    <a:lumMod val="75000"/>
                  </a:schemeClr>
                </a:solidFill>
              </a:rPr>
              <a:t>ostly represented in the</a:t>
            </a:r>
          </a:p>
          <a:p>
            <a:r>
              <a:rPr lang="en-US" dirty="0">
                <a:solidFill>
                  <a:schemeClr val="accent5">
                    <a:lumMod val="75000"/>
                  </a:schemeClr>
                </a:solidFill>
              </a:rPr>
              <a:t>c</a:t>
            </a:r>
            <a:r>
              <a:rPr lang="en-US" dirty="0" smtClean="0">
                <a:solidFill>
                  <a:schemeClr val="accent5">
                    <a:lumMod val="75000"/>
                  </a:schemeClr>
                </a:solidFill>
              </a:rPr>
              <a:t>ircle environment</a:t>
            </a:r>
          </a:p>
        </p:txBody>
      </p:sp>
    </p:spTree>
    <p:extLst>
      <p:ext uri="{BB962C8B-B14F-4D97-AF65-F5344CB8AC3E}">
        <p14:creationId xmlns:p14="http://schemas.microsoft.com/office/powerpoint/2010/main" val="224721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42707" y="6581001"/>
            <a:ext cx="2639441" cy="276999"/>
          </a:xfrm>
          <a:prstGeom prst="rect">
            <a:avLst/>
          </a:prstGeom>
        </p:spPr>
        <p:txBody>
          <a:bodyPr wrap="none">
            <a:spAutoFit/>
          </a:bodyPr>
          <a:lstStyle/>
          <a:p>
            <a:r>
              <a:rPr lang="en-US" sz="1200" b="1" dirty="0" smtClean="0">
                <a:solidFill>
                  <a:srgbClr val="FA980E"/>
                </a:solidFill>
              </a:rPr>
              <a:t>Source: </a:t>
            </a:r>
            <a:r>
              <a:rPr lang="en-US" sz="1200" b="1" dirty="0" smtClean="0"/>
              <a:t>Pollock et al., Submitted, 2017</a:t>
            </a:r>
            <a:endParaRPr lang="en-US" sz="1200" b="1" dirty="0"/>
          </a:p>
        </p:txBody>
      </p:sp>
      <p:pic>
        <p:nvPicPr>
          <p:cNvPr id="10" name="Picture 9"/>
          <p:cNvPicPr>
            <a:picLocks noChangeAspect="1"/>
          </p:cNvPicPr>
          <p:nvPr/>
        </p:nvPicPr>
        <p:blipFill>
          <a:blip r:embed="rId3"/>
          <a:stretch>
            <a:fillRect/>
          </a:stretch>
        </p:blipFill>
        <p:spPr>
          <a:xfrm>
            <a:off x="448549" y="0"/>
            <a:ext cx="5184726" cy="6858000"/>
          </a:xfrm>
          <a:prstGeom prst="rect">
            <a:avLst/>
          </a:prstGeom>
        </p:spPr>
      </p:pic>
    </p:spTree>
    <p:extLst>
      <p:ext uri="{BB962C8B-B14F-4D97-AF65-F5344CB8AC3E}">
        <p14:creationId xmlns:p14="http://schemas.microsoft.com/office/powerpoint/2010/main" val="1797239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ature_Microbial_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06" y="752859"/>
            <a:ext cx="4662231" cy="4662231"/>
          </a:xfrm>
          <a:prstGeom prst="rect">
            <a:avLst/>
          </a:prstGeom>
        </p:spPr>
      </p:pic>
      <p:sp>
        <p:nvSpPr>
          <p:cNvPr id="4" name="TextBox 3"/>
          <p:cNvSpPr txBox="1"/>
          <p:nvPr/>
        </p:nvSpPr>
        <p:spPr>
          <a:xfrm>
            <a:off x="3111488" y="5548131"/>
            <a:ext cx="2189626" cy="307777"/>
          </a:xfrm>
          <a:prstGeom prst="rect">
            <a:avLst/>
          </a:prstGeom>
          <a:noFill/>
        </p:spPr>
        <p:txBody>
          <a:bodyPr wrap="square" rtlCol="0">
            <a:spAutoFit/>
          </a:bodyPr>
          <a:lstStyle/>
          <a:p>
            <a:r>
              <a:rPr lang="en-US" sz="1400" dirty="0" smtClean="0"/>
              <a:t>(</a:t>
            </a:r>
            <a:r>
              <a:rPr lang="en-US" sz="1400" i="1" dirty="0" smtClean="0"/>
              <a:t>Nature, </a:t>
            </a:r>
            <a:r>
              <a:rPr lang="en-US" sz="1400" dirty="0" smtClean="0"/>
              <a:t>2008</a:t>
            </a:r>
            <a:r>
              <a:rPr lang="en-US" sz="1400" dirty="0" smtClean="0">
                <a:solidFill>
                  <a:srgbClr val="000000"/>
                </a:solidFill>
              </a:rPr>
              <a:t>)</a:t>
            </a:r>
            <a:endParaRPr lang="en-US" sz="1400" dirty="0">
              <a:solidFill>
                <a:srgbClr val="000000"/>
              </a:solidFill>
            </a:endParaRPr>
          </a:p>
        </p:txBody>
      </p:sp>
      <p:pic>
        <p:nvPicPr>
          <p:cNvPr id="5" name="Picture 4" descr="Cover_Slide-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037" y="4811858"/>
            <a:ext cx="1670268" cy="2224379"/>
          </a:xfrm>
          <a:prstGeom prst="rect">
            <a:avLst/>
          </a:prstGeom>
        </p:spPr>
      </p:pic>
      <p:pic>
        <p:nvPicPr>
          <p:cNvPr id="6" name="Picture 5" descr="Cover_Slide-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a:off x="7885249" y="4811858"/>
            <a:ext cx="1258751" cy="2224379"/>
          </a:xfrm>
          <a:prstGeom prst="rect">
            <a:avLst/>
          </a:prstGeom>
        </p:spPr>
      </p:pic>
    </p:spTree>
    <p:extLst>
      <p:ext uri="{BB962C8B-B14F-4D97-AF65-F5344CB8AC3E}">
        <p14:creationId xmlns:p14="http://schemas.microsoft.com/office/powerpoint/2010/main" val="3721543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203201"/>
            <a:ext cx="8229600" cy="965200"/>
          </a:xfrm>
          <a:prstGeom prst="rect">
            <a:avLst/>
          </a:prstGeom>
        </p:spPr>
        <p:txBody>
          <a:bodyPr vert="horz" lIns="91440" tIns="45720" rIns="91440" bIns="45720" rtlCol="0">
            <a:normAutofit/>
          </a:bodyPr>
          <a:lstStyle/>
          <a:p>
            <a:pPr marL="457200" marR="0" lvl="0" indent="-457200" algn="l" defTabSz="457200" rtl="0" eaLnBrk="1" fontAlgn="auto" latinLnBrk="0" hangingPunct="1">
              <a:lnSpc>
                <a:spcPct val="80000"/>
              </a:lnSpc>
              <a:spcBef>
                <a:spcPct val="20000"/>
              </a:spcBef>
              <a:spcAft>
                <a:spcPts val="0"/>
              </a:spcAft>
              <a:buClrTx/>
              <a:buSzTx/>
              <a:buFontTx/>
              <a:buNone/>
              <a:tabLst/>
              <a:defRPr/>
            </a:pPr>
            <a:r>
              <a:rPr kumimoji="0" lang="en-US" sz="2400" b="0" i="0" u="sng"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Challenge</a:t>
            </a:r>
            <a:r>
              <a:rPr kumimoji="0" lang="en-US" sz="2400" b="0" i="0"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a:t>
            </a:r>
            <a:r>
              <a:rPr kumimoji="0" lang="en-US" sz="2400" b="0" i="0" strike="noStrike" kern="1200" cap="none" spc="0" normalizeH="0" noProof="0" dirty="0" smtClean="0">
                <a:ln>
                  <a:noFill/>
                </a:ln>
                <a:solidFill>
                  <a:schemeClr val="tx1"/>
                </a:solidFill>
                <a:effectLst/>
                <a:uLnTx/>
                <a:uFillTx/>
                <a:latin typeface="+mn-lt"/>
                <a:ea typeface="ＭＳ Ｐゴシック" charset="-128"/>
                <a:cs typeface="ＭＳ Ｐゴシック" charset="-128"/>
              </a:rPr>
              <a:t>  Microbial Communities are very diverse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R="0" lvl="1" algn="l" defTabSz="457200" rtl="0" eaLnBrk="1" fontAlgn="auto" latinLnBrk="0" hangingPunct="1">
              <a:lnSpc>
                <a:spcPct val="80000"/>
              </a:lnSpc>
              <a:spcBef>
                <a:spcPct val="20000"/>
              </a:spcBef>
              <a:spcAft>
                <a:spcPts val="0"/>
              </a:spcAft>
              <a:buClrTx/>
              <a:buSzTx/>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838200" marR="0" lvl="1" indent="-381000" algn="l" defTabSz="457200" rtl="0" eaLnBrk="1" fontAlgn="auto" latinLnBrk="0" hangingPunct="1">
              <a:lnSpc>
                <a:spcPct val="80000"/>
              </a:lnSpc>
              <a:spcBef>
                <a:spcPct val="20000"/>
              </a:spcBef>
              <a:spcAft>
                <a:spcPts val="0"/>
              </a:spcAft>
              <a:buClrTx/>
              <a:buSzTx/>
              <a:buFont typeface="Arial"/>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838200" marR="0" lvl="1" indent="-381000" algn="l" defTabSz="457200" rtl="0" eaLnBrk="1" fontAlgn="auto" latinLnBrk="0" hangingPunct="1">
              <a:lnSpc>
                <a:spcPct val="80000"/>
              </a:lnSpc>
              <a:spcBef>
                <a:spcPct val="20000"/>
              </a:spcBef>
              <a:spcAft>
                <a:spcPts val="0"/>
              </a:spcAft>
              <a:buClrTx/>
              <a:buSzTx/>
              <a:buFont typeface="Arial"/>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838200" marR="0" lvl="1" indent="-381000" algn="l" defTabSz="457200" rtl="0" eaLnBrk="1" fontAlgn="auto" latinLnBrk="0" hangingPunct="1">
              <a:lnSpc>
                <a:spcPct val="80000"/>
              </a:lnSpc>
              <a:spcBef>
                <a:spcPct val="20000"/>
              </a:spcBef>
              <a:spcAft>
                <a:spcPts val="0"/>
              </a:spcAft>
              <a:buClrTx/>
              <a:buSzTx/>
              <a:buFont typeface="Arial"/>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838200" marR="0" lvl="1" indent="-381000" algn="l" defTabSz="457200" rtl="0" eaLnBrk="1" fontAlgn="auto" latinLnBrk="0" hangingPunct="1">
              <a:lnSpc>
                <a:spcPct val="80000"/>
              </a:lnSpc>
              <a:spcBef>
                <a:spcPct val="20000"/>
              </a:spcBef>
              <a:spcAft>
                <a:spcPts val="0"/>
              </a:spcAft>
              <a:buClrTx/>
              <a:buSzTx/>
              <a:buFont typeface="Arial"/>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838200" marR="0" lvl="1" indent="-381000" algn="l" defTabSz="457200" rtl="0" eaLnBrk="1" fontAlgn="auto" latinLnBrk="0" hangingPunct="1">
              <a:lnSpc>
                <a:spcPct val="80000"/>
              </a:lnSpc>
              <a:spcBef>
                <a:spcPct val="20000"/>
              </a:spcBef>
              <a:spcAft>
                <a:spcPts val="0"/>
              </a:spcAft>
              <a:buClrTx/>
              <a:buSzTx/>
              <a:buFont typeface="Arial"/>
              <a:buChar char="–"/>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6" descr="Amazon Rainforest.jpg"/>
          <p:cNvPicPr>
            <a:picLocks noChangeAspect="1"/>
          </p:cNvPicPr>
          <p:nvPr/>
        </p:nvPicPr>
        <p:blipFill>
          <a:blip r:embed="rId3"/>
          <a:stretch>
            <a:fillRect/>
          </a:stretch>
        </p:blipFill>
        <p:spPr>
          <a:xfrm>
            <a:off x="287866" y="1577623"/>
            <a:ext cx="3793067" cy="2844800"/>
          </a:xfrm>
          <a:prstGeom prst="rect">
            <a:avLst/>
          </a:prstGeom>
        </p:spPr>
      </p:pic>
      <p:sp>
        <p:nvSpPr>
          <p:cNvPr id="8" name="TextBox 7"/>
          <p:cNvSpPr txBox="1"/>
          <p:nvPr/>
        </p:nvSpPr>
        <p:spPr>
          <a:xfrm>
            <a:off x="4165605" y="2048933"/>
            <a:ext cx="797815" cy="1569660"/>
          </a:xfrm>
          <a:prstGeom prst="rect">
            <a:avLst/>
          </a:prstGeom>
          <a:noFill/>
        </p:spPr>
        <p:txBody>
          <a:bodyPr wrap="none" rtlCol="0">
            <a:spAutoFit/>
          </a:bodyPr>
          <a:lstStyle/>
          <a:p>
            <a:r>
              <a:rPr lang="en-US" sz="9600" dirty="0" smtClean="0"/>
              <a:t>≈</a:t>
            </a:r>
            <a:endParaRPr lang="en-US" sz="9600" dirty="0"/>
          </a:p>
        </p:txBody>
      </p:sp>
      <p:sp>
        <p:nvSpPr>
          <p:cNvPr id="10" name="TextBox 9"/>
          <p:cNvSpPr txBox="1"/>
          <p:nvPr/>
        </p:nvSpPr>
        <p:spPr>
          <a:xfrm>
            <a:off x="1128889" y="4696176"/>
            <a:ext cx="3896807" cy="2031325"/>
          </a:xfrm>
          <a:prstGeom prst="rect">
            <a:avLst/>
          </a:prstGeom>
          <a:noFill/>
        </p:spPr>
        <p:txBody>
          <a:bodyPr wrap="square" rtlCol="0">
            <a:spAutoFit/>
          </a:bodyPr>
          <a:lstStyle/>
          <a:p>
            <a:r>
              <a:rPr lang="en-US" u="sng" dirty="0" smtClean="0"/>
              <a:t>1 hectare plot of Amazonian Rainforest</a:t>
            </a:r>
            <a:r>
              <a:rPr lang="en-US" dirty="0" smtClean="0"/>
              <a:t>:</a:t>
            </a:r>
          </a:p>
          <a:p>
            <a:r>
              <a:rPr lang="en-US" dirty="0" smtClean="0"/>
              <a:t>41-79 tree species (&gt;10 cm </a:t>
            </a:r>
            <a:r>
              <a:rPr lang="en-US" dirty="0" err="1" smtClean="0"/>
              <a:t>d</a:t>
            </a:r>
            <a:r>
              <a:rPr lang="en-US" dirty="0" smtClean="0"/>
              <a:t>)</a:t>
            </a:r>
          </a:p>
          <a:p>
            <a:endParaRPr lang="en-US" dirty="0" smtClean="0"/>
          </a:p>
          <a:p>
            <a:r>
              <a:rPr lang="en-US" u="sng" dirty="0" smtClean="0"/>
              <a:t>1 hectare:</a:t>
            </a:r>
          </a:p>
          <a:p>
            <a:r>
              <a:rPr lang="en-US" dirty="0" smtClean="0"/>
              <a:t> ~ 50,000 </a:t>
            </a:r>
            <a:r>
              <a:rPr lang="en-US" dirty="0" err="1" smtClean="0"/>
              <a:t>x</a:t>
            </a:r>
            <a:r>
              <a:rPr lang="en-US" dirty="0" smtClean="0"/>
              <a:t> </a:t>
            </a:r>
          </a:p>
          <a:p>
            <a:r>
              <a:rPr lang="en-US" dirty="0" smtClean="0"/>
              <a:t> the size of a tree </a:t>
            </a:r>
          </a:p>
          <a:p>
            <a:r>
              <a:rPr lang="en-US" dirty="0" smtClean="0"/>
              <a:t>(assuming a 0.2 m</a:t>
            </a:r>
            <a:r>
              <a:rPr lang="en-US" baseline="30000" dirty="0" smtClean="0"/>
              <a:t>2</a:t>
            </a:r>
            <a:r>
              <a:rPr lang="en-US" dirty="0" smtClean="0"/>
              <a:t> footprint)</a:t>
            </a:r>
            <a:endParaRPr lang="en-US" baseline="30000" dirty="0" smtClean="0"/>
          </a:p>
        </p:txBody>
      </p:sp>
      <p:pic>
        <p:nvPicPr>
          <p:cNvPr id="11" name="Picture 10" descr="Bob_Morris_Microbes_from_Water_Sample.jpg"/>
          <p:cNvPicPr>
            <a:picLocks noChangeAspect="1"/>
          </p:cNvPicPr>
          <p:nvPr/>
        </p:nvPicPr>
        <p:blipFill>
          <a:blip r:embed="rId4"/>
          <a:stretch>
            <a:fillRect/>
          </a:stretch>
        </p:blipFill>
        <p:spPr>
          <a:xfrm>
            <a:off x="5046139" y="1541640"/>
            <a:ext cx="3810000" cy="2933700"/>
          </a:xfrm>
          <a:prstGeom prst="rect">
            <a:avLst/>
          </a:prstGeom>
        </p:spPr>
      </p:pic>
      <p:sp>
        <p:nvSpPr>
          <p:cNvPr id="9" name="TextBox 8"/>
          <p:cNvSpPr txBox="1"/>
          <p:nvPr/>
        </p:nvSpPr>
        <p:spPr>
          <a:xfrm>
            <a:off x="4545189" y="6649879"/>
            <a:ext cx="9144000" cy="246221"/>
          </a:xfrm>
          <a:prstGeom prst="rect">
            <a:avLst/>
          </a:prstGeom>
          <a:noFill/>
        </p:spPr>
        <p:txBody>
          <a:bodyPr wrap="square" rtlCol="0">
            <a:spAutoFit/>
          </a:bodyPr>
          <a:lstStyle/>
          <a:p>
            <a:r>
              <a:rPr lang="en-US" sz="1000" dirty="0" smtClean="0"/>
              <a:t>(</a:t>
            </a:r>
            <a:r>
              <a:rPr lang="en-US" sz="1000" dirty="0" err="1" smtClean="0"/>
              <a:t>Fierer</a:t>
            </a:r>
            <a:r>
              <a:rPr lang="en-US" sz="1000" dirty="0" smtClean="0"/>
              <a:t> and Lennon, Am Jour </a:t>
            </a:r>
            <a:r>
              <a:rPr lang="en-US" sz="1000" dirty="0" err="1" smtClean="0"/>
              <a:t>Bot</a:t>
            </a:r>
            <a:r>
              <a:rPr lang="en-US" sz="1000" dirty="0" smtClean="0"/>
              <a:t>, 2011; Black, </a:t>
            </a:r>
            <a:r>
              <a:rPr lang="en-US" sz="1000" dirty="0" err="1" smtClean="0"/>
              <a:t>Dobzhansky</a:t>
            </a:r>
            <a:r>
              <a:rPr lang="en-US" sz="1000" dirty="0" smtClean="0"/>
              <a:t> and C. </a:t>
            </a:r>
            <a:r>
              <a:rPr lang="en-US" sz="1000" dirty="0" err="1" smtClean="0"/>
              <a:t>Pavan</a:t>
            </a:r>
            <a:r>
              <a:rPr lang="en-US" sz="1000" dirty="0" smtClean="0"/>
              <a:t> Bot. Jour 1950)</a:t>
            </a:r>
            <a:endParaRPr lang="en-US" sz="1000" dirty="0"/>
          </a:p>
        </p:txBody>
      </p:sp>
      <p:sp>
        <p:nvSpPr>
          <p:cNvPr id="13" name="TextBox 12"/>
          <p:cNvSpPr txBox="1"/>
          <p:nvPr/>
        </p:nvSpPr>
        <p:spPr>
          <a:xfrm>
            <a:off x="5658556" y="4679242"/>
            <a:ext cx="3033889" cy="2031325"/>
          </a:xfrm>
          <a:prstGeom prst="rect">
            <a:avLst/>
          </a:prstGeom>
          <a:noFill/>
        </p:spPr>
        <p:txBody>
          <a:bodyPr wrap="square" rtlCol="0">
            <a:spAutoFit/>
          </a:bodyPr>
          <a:lstStyle/>
          <a:p>
            <a:r>
              <a:rPr lang="en-US" u="sng" dirty="0" smtClean="0"/>
              <a:t>Human fecal sample:</a:t>
            </a:r>
          </a:p>
          <a:p>
            <a:r>
              <a:rPr lang="en-US" dirty="0" smtClean="0"/>
              <a:t> ~1000 bacterial species</a:t>
            </a:r>
          </a:p>
          <a:p>
            <a:endParaRPr lang="en-US" dirty="0" smtClean="0"/>
          </a:p>
          <a:p>
            <a:r>
              <a:rPr lang="en-US" u="sng" dirty="0" smtClean="0"/>
              <a:t>0.5 </a:t>
            </a:r>
            <a:r>
              <a:rPr lang="en-US" u="sng" dirty="0" err="1" smtClean="0"/>
              <a:t>g</a:t>
            </a:r>
            <a:r>
              <a:rPr lang="en-US" u="sng" dirty="0" smtClean="0"/>
              <a:t> fecal (</a:t>
            </a:r>
            <a:r>
              <a:rPr lang="en-US" u="sng" dirty="0" err="1" smtClean="0"/>
              <a:t>sub)sample</a:t>
            </a:r>
            <a:r>
              <a:rPr lang="en-US" u="sng" dirty="0" smtClean="0"/>
              <a:t>:</a:t>
            </a:r>
          </a:p>
          <a:p>
            <a:r>
              <a:rPr lang="en-US" dirty="0" smtClean="0"/>
              <a:t>~ 1,000,000,000,000 </a:t>
            </a:r>
            <a:r>
              <a:rPr lang="en-US" dirty="0" err="1" smtClean="0"/>
              <a:t>x</a:t>
            </a:r>
            <a:endParaRPr lang="en-US" dirty="0" smtClean="0"/>
          </a:p>
          <a:p>
            <a:r>
              <a:rPr lang="en-US" dirty="0" smtClean="0"/>
              <a:t>a bacterium</a:t>
            </a:r>
          </a:p>
          <a:p>
            <a:r>
              <a:rPr lang="en-US" dirty="0" smtClean="0"/>
              <a:t>(assuming a size of  1 μM</a:t>
            </a:r>
            <a:r>
              <a:rPr lang="en-US" baseline="30000" dirty="0" smtClean="0"/>
              <a:t>3</a:t>
            </a:r>
            <a:r>
              <a:rPr lang="en-US" dirty="0" smtClean="0"/>
              <a:t>)</a:t>
            </a:r>
          </a:p>
        </p:txBody>
      </p:sp>
      <p:sp>
        <p:nvSpPr>
          <p:cNvPr id="14" name="TextBox 13"/>
          <p:cNvSpPr txBox="1"/>
          <p:nvPr/>
        </p:nvSpPr>
        <p:spPr>
          <a:xfrm>
            <a:off x="70555" y="4684889"/>
            <a:ext cx="957188" cy="1477328"/>
          </a:xfrm>
          <a:prstGeom prst="rect">
            <a:avLst/>
          </a:prstGeom>
          <a:noFill/>
        </p:spPr>
        <p:txBody>
          <a:bodyPr wrap="none" rtlCol="0">
            <a:spAutoFit/>
          </a:bodyPr>
          <a:lstStyle/>
          <a:p>
            <a:r>
              <a:rPr lang="en-US" b="1" dirty="0" smtClean="0"/>
              <a:t>Species</a:t>
            </a:r>
            <a:r>
              <a:rPr lang="en-US" dirty="0" smtClean="0"/>
              <a:t>:</a:t>
            </a:r>
          </a:p>
          <a:p>
            <a:endParaRPr lang="en-US" dirty="0" smtClean="0"/>
          </a:p>
          <a:p>
            <a:endParaRPr lang="en-US" dirty="0" smtClean="0"/>
          </a:p>
          <a:p>
            <a:r>
              <a:rPr lang="en-US" b="1" dirty="0" smtClean="0"/>
              <a:t>Spatial</a:t>
            </a:r>
          </a:p>
          <a:p>
            <a:r>
              <a:rPr lang="en-US" b="1" dirty="0" smtClean="0"/>
              <a:t>Scale</a:t>
            </a:r>
            <a:r>
              <a:rPr lang="en-US" dirty="0" smtClean="0"/>
              <a:t>:</a:t>
            </a:r>
          </a:p>
        </p:txBody>
      </p:sp>
      <p:cxnSp>
        <p:nvCxnSpPr>
          <p:cNvPr id="16" name="Straight Connector 15"/>
          <p:cNvCxnSpPr/>
          <p:nvPr/>
        </p:nvCxnSpPr>
        <p:spPr>
          <a:xfrm>
            <a:off x="0" y="4642556"/>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417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7080" y="2593649"/>
            <a:ext cx="1696348" cy="1815882"/>
          </a:xfrm>
          <a:prstGeom prst="rect">
            <a:avLst/>
          </a:prstGeom>
          <a:noFill/>
        </p:spPr>
        <p:txBody>
          <a:bodyPr wrap="none" rtlCol="0">
            <a:spAutoFit/>
          </a:bodyPr>
          <a:lstStyle/>
          <a:p>
            <a:r>
              <a:rPr lang="en-US" sz="2800" dirty="0" smtClean="0"/>
              <a:t>Digoxin </a:t>
            </a:r>
          </a:p>
          <a:p>
            <a:r>
              <a:rPr lang="en-US" sz="2800" dirty="0" smtClean="0"/>
              <a:t>(Cardiac </a:t>
            </a:r>
          </a:p>
          <a:p>
            <a:r>
              <a:rPr lang="en-US" sz="2800" dirty="0" smtClean="0"/>
              <a:t>Glycoside)</a:t>
            </a:r>
          </a:p>
          <a:p>
            <a:endParaRPr lang="en-US" sz="2800" dirty="0"/>
          </a:p>
        </p:txBody>
      </p:sp>
      <p:sp>
        <p:nvSpPr>
          <p:cNvPr id="9" name="Right Arrow 8"/>
          <p:cNvSpPr/>
          <p:nvPr/>
        </p:nvSpPr>
        <p:spPr>
          <a:xfrm>
            <a:off x="3596697" y="2632501"/>
            <a:ext cx="2606999" cy="869089"/>
          </a:xfrm>
          <a:prstGeom prst="rightArrow">
            <a:avLst/>
          </a:prstGeom>
          <a:solidFill>
            <a:srgbClr val="FA98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3931472" y="3848219"/>
            <a:ext cx="1947820" cy="1391300"/>
          </a:xfrm>
          <a:prstGeom prst="rect">
            <a:avLst/>
          </a:prstGeom>
        </p:spPr>
      </p:pic>
      <p:pic>
        <p:nvPicPr>
          <p:cNvPr id="11" name="Picture 10"/>
          <p:cNvPicPr>
            <a:picLocks noChangeAspect="1"/>
          </p:cNvPicPr>
          <p:nvPr/>
        </p:nvPicPr>
        <p:blipFill>
          <a:blip r:embed="rId4"/>
          <a:stretch>
            <a:fillRect/>
          </a:stretch>
        </p:blipFill>
        <p:spPr>
          <a:xfrm>
            <a:off x="0" y="0"/>
            <a:ext cx="3810000" cy="2540000"/>
          </a:xfrm>
          <a:prstGeom prst="rect">
            <a:avLst/>
          </a:prstGeom>
        </p:spPr>
      </p:pic>
      <p:sp>
        <p:nvSpPr>
          <p:cNvPr id="12" name="TextBox 11"/>
          <p:cNvSpPr txBox="1"/>
          <p:nvPr/>
        </p:nvSpPr>
        <p:spPr>
          <a:xfrm>
            <a:off x="3708650" y="5239519"/>
            <a:ext cx="2764010" cy="523220"/>
          </a:xfrm>
          <a:prstGeom prst="rect">
            <a:avLst/>
          </a:prstGeom>
          <a:noFill/>
        </p:spPr>
        <p:txBody>
          <a:bodyPr wrap="none" rtlCol="0">
            <a:spAutoFit/>
          </a:bodyPr>
          <a:lstStyle/>
          <a:p>
            <a:r>
              <a:rPr lang="en-US" sz="2800" i="1" dirty="0" err="1" smtClean="0"/>
              <a:t>Eggtherella</a:t>
            </a:r>
            <a:r>
              <a:rPr lang="en-US" sz="2800" i="1" dirty="0" smtClean="0"/>
              <a:t> </a:t>
            </a:r>
            <a:r>
              <a:rPr lang="en-US" sz="2800" i="1" dirty="0" err="1" smtClean="0"/>
              <a:t>lenta</a:t>
            </a:r>
            <a:endParaRPr lang="en-US" sz="2800" i="1" dirty="0"/>
          </a:p>
        </p:txBody>
      </p:sp>
      <p:sp>
        <p:nvSpPr>
          <p:cNvPr id="14" name="TextBox 13"/>
          <p:cNvSpPr txBox="1"/>
          <p:nvPr/>
        </p:nvSpPr>
        <p:spPr>
          <a:xfrm>
            <a:off x="4935432" y="6334780"/>
            <a:ext cx="4297696" cy="523220"/>
          </a:xfrm>
          <a:prstGeom prst="rect">
            <a:avLst/>
          </a:prstGeom>
          <a:noFill/>
        </p:spPr>
        <p:txBody>
          <a:bodyPr wrap="none" rtlCol="0">
            <a:spAutoFit/>
          </a:bodyPr>
          <a:lstStyle/>
          <a:p>
            <a:r>
              <a:rPr lang="en-US" sz="2800" dirty="0" smtClean="0"/>
              <a:t>(</a:t>
            </a:r>
            <a:r>
              <a:rPr lang="en-US" sz="2800" dirty="0" err="1" smtClean="0"/>
              <a:t>Haiser</a:t>
            </a:r>
            <a:r>
              <a:rPr lang="en-US" sz="2800" dirty="0" smtClean="0"/>
              <a:t> </a:t>
            </a:r>
            <a:r>
              <a:rPr lang="en-US" sz="2800" i="1" dirty="0" smtClean="0"/>
              <a:t>et al</a:t>
            </a:r>
            <a:r>
              <a:rPr lang="en-US" sz="2800" dirty="0" smtClean="0"/>
              <a:t>., Science, 2013)</a:t>
            </a:r>
            <a:endParaRPr lang="en-US" sz="2800" dirty="0"/>
          </a:p>
        </p:txBody>
      </p:sp>
      <p:sp>
        <p:nvSpPr>
          <p:cNvPr id="15" name="TextBox 14"/>
          <p:cNvSpPr txBox="1"/>
          <p:nvPr/>
        </p:nvSpPr>
        <p:spPr>
          <a:xfrm>
            <a:off x="6472660" y="2632501"/>
            <a:ext cx="2398363" cy="523220"/>
          </a:xfrm>
          <a:prstGeom prst="rect">
            <a:avLst/>
          </a:prstGeom>
          <a:noFill/>
        </p:spPr>
        <p:txBody>
          <a:bodyPr wrap="none" rtlCol="0">
            <a:spAutoFit/>
          </a:bodyPr>
          <a:lstStyle/>
          <a:p>
            <a:r>
              <a:rPr lang="en-US" sz="2800" dirty="0" err="1" smtClean="0"/>
              <a:t>Dihydrodigoxin</a:t>
            </a:r>
            <a:endParaRPr lang="en-US" sz="2800" dirty="0"/>
          </a:p>
        </p:txBody>
      </p:sp>
    </p:spTree>
    <p:extLst>
      <p:ext uri="{BB962C8B-B14F-4D97-AF65-F5344CB8AC3E}">
        <p14:creationId xmlns:p14="http://schemas.microsoft.com/office/powerpoint/2010/main" val="3148811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33400" y="6457890"/>
            <a:ext cx="9033276" cy="400110"/>
          </a:xfrm>
          <a:prstGeom prst="rect">
            <a:avLst/>
          </a:prstGeom>
        </p:spPr>
        <p:txBody>
          <a:bodyPr wrap="square">
            <a:spAutoFit/>
          </a:bodyPr>
          <a:lstStyle/>
          <a:p>
            <a:r>
              <a:rPr lang="en-US" sz="1000" b="1" dirty="0" err="1" smtClean="0">
                <a:solidFill>
                  <a:srgbClr val="A6A6A6"/>
                </a:solidFill>
              </a:rPr>
              <a:t>Image:http</a:t>
            </a:r>
            <a:r>
              <a:rPr lang="en-US" sz="1000" b="1" dirty="0">
                <a:solidFill>
                  <a:srgbClr val="A6A6A6"/>
                </a:solidFill>
              </a:rPr>
              <a:t>://</a:t>
            </a:r>
            <a:r>
              <a:rPr lang="en-US" sz="1000" b="1" dirty="0" err="1">
                <a:solidFill>
                  <a:srgbClr val="A6A6A6"/>
                </a:solidFill>
              </a:rPr>
              <a:t>www.mdpi.com</a:t>
            </a:r>
            <a:r>
              <a:rPr lang="en-US" sz="1000" b="1" dirty="0">
                <a:solidFill>
                  <a:srgbClr val="A6A6A6"/>
                </a:solidFill>
              </a:rPr>
              <a:t>/viruses/viruses-06-00106</a:t>
            </a:r>
            <a:r>
              <a:rPr lang="en-US" sz="1000" b="1" dirty="0" smtClean="0">
                <a:solidFill>
                  <a:srgbClr val="A6A6A6"/>
                </a:solidFill>
              </a:rPr>
              <a:t>/</a:t>
            </a:r>
          </a:p>
          <a:p>
            <a:r>
              <a:rPr lang="en-US" sz="1000" b="1" dirty="0" err="1" smtClean="0">
                <a:solidFill>
                  <a:srgbClr val="A6A6A6"/>
                </a:solidFill>
              </a:rPr>
              <a:t>article_deploy</a:t>
            </a:r>
            <a:r>
              <a:rPr lang="en-US" sz="1000" b="1" dirty="0">
                <a:solidFill>
                  <a:srgbClr val="A6A6A6"/>
                </a:solidFill>
              </a:rPr>
              <a:t>/html/images/viruses-06-00106-g001-1024.png</a:t>
            </a:r>
            <a:endParaRPr lang="en-US" sz="1000" dirty="0">
              <a:solidFill>
                <a:srgbClr val="A6A6A6"/>
              </a:solidFill>
            </a:endParaRPr>
          </a:p>
        </p:txBody>
      </p:sp>
      <p:pic>
        <p:nvPicPr>
          <p:cNvPr id="6" name="Picture 5"/>
          <p:cNvPicPr>
            <a:picLocks noChangeAspect="1"/>
          </p:cNvPicPr>
          <p:nvPr/>
        </p:nvPicPr>
        <p:blipFill rotWithShape="1">
          <a:blip r:embed="rId3"/>
          <a:srcRect t="3" b="52000"/>
          <a:stretch/>
        </p:blipFill>
        <p:spPr>
          <a:xfrm>
            <a:off x="320512" y="18105"/>
            <a:ext cx="8651264" cy="6439785"/>
          </a:xfrm>
          <a:prstGeom prst="rect">
            <a:avLst/>
          </a:prstGeom>
        </p:spPr>
      </p:pic>
    </p:spTree>
    <p:extLst>
      <p:ext uri="{BB962C8B-B14F-4D97-AF65-F5344CB8AC3E}">
        <p14:creationId xmlns:p14="http://schemas.microsoft.com/office/powerpoint/2010/main" val="1179082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rot="5400000">
            <a:off x="-89128" y="640673"/>
            <a:ext cx="2184400" cy="1574800"/>
          </a:xfrm>
          <a:prstGeom prst="rect">
            <a:avLst/>
          </a:prstGeom>
        </p:spPr>
      </p:pic>
      <p:sp>
        <p:nvSpPr>
          <p:cNvPr id="5" name="Right Arrow 4"/>
          <p:cNvSpPr/>
          <p:nvPr/>
        </p:nvSpPr>
        <p:spPr>
          <a:xfrm>
            <a:off x="2183644" y="1091931"/>
            <a:ext cx="1117586" cy="869089"/>
          </a:xfrm>
          <a:prstGeom prst="rightArrow">
            <a:avLst/>
          </a:prstGeom>
          <a:solidFill>
            <a:srgbClr val="FA98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enario_2_table-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5130" y="335872"/>
            <a:ext cx="5271238" cy="2806217"/>
          </a:xfrm>
          <a:prstGeom prst="rect">
            <a:avLst/>
          </a:prstGeom>
        </p:spPr>
      </p:pic>
      <p:pic>
        <p:nvPicPr>
          <p:cNvPr id="9" name="Picture 8" descr="Fig_2_r25r_upright_algae_clarified-01.png"/>
          <p:cNvPicPr>
            <a:picLocks noChangeAspect="1"/>
          </p:cNvPicPr>
          <p:nvPr/>
        </p:nvPicPr>
        <p:blipFill rotWithShape="1">
          <a:blip r:embed="rId5">
            <a:extLst>
              <a:ext uri="{28A0092B-C50C-407E-A947-70E740481C1C}">
                <a14:useLocalDpi xmlns:a14="http://schemas.microsoft.com/office/drawing/2010/main" val="0"/>
              </a:ext>
            </a:extLst>
          </a:blip>
          <a:srcRect l="816" t="52652" r="59286" b="4042"/>
          <a:stretch/>
        </p:blipFill>
        <p:spPr>
          <a:xfrm>
            <a:off x="215672" y="3998202"/>
            <a:ext cx="2915463" cy="2859798"/>
          </a:xfrm>
          <a:prstGeom prst="rect">
            <a:avLst/>
          </a:prstGeom>
        </p:spPr>
      </p:pic>
      <p:pic>
        <p:nvPicPr>
          <p:cNvPr id="10" name="Picture 9" descr="Fig_2_r25r_upright_algae_clarified-01.png"/>
          <p:cNvPicPr>
            <a:picLocks noChangeAspect="1"/>
          </p:cNvPicPr>
          <p:nvPr/>
        </p:nvPicPr>
        <p:blipFill rotWithShape="1">
          <a:blip r:embed="rId5">
            <a:extLst>
              <a:ext uri="{28A0092B-C50C-407E-A947-70E740481C1C}">
                <a14:useLocalDpi xmlns:a14="http://schemas.microsoft.com/office/drawing/2010/main" val="0"/>
              </a:ext>
            </a:extLst>
          </a:blip>
          <a:srcRect l="2444" t="3" r="2381" b="49333"/>
          <a:stretch/>
        </p:blipFill>
        <p:spPr>
          <a:xfrm>
            <a:off x="3131135" y="3965736"/>
            <a:ext cx="6012865" cy="2892264"/>
          </a:xfrm>
          <a:prstGeom prst="rect">
            <a:avLst/>
          </a:prstGeom>
        </p:spPr>
      </p:pic>
      <p:sp>
        <p:nvSpPr>
          <p:cNvPr id="8" name="Right Arrow 7"/>
          <p:cNvSpPr/>
          <p:nvPr/>
        </p:nvSpPr>
        <p:spPr>
          <a:xfrm rot="5400000">
            <a:off x="5887367" y="3397440"/>
            <a:ext cx="840939" cy="653955"/>
          </a:xfrm>
          <a:prstGeom prst="rightArrow">
            <a:avLst/>
          </a:prstGeom>
          <a:solidFill>
            <a:srgbClr val="FA98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135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9676</TotalTime>
  <Words>1343</Words>
  <Application>Microsoft Macintosh PowerPoint</Application>
  <PresentationFormat>On-screen Show (4:3)</PresentationFormat>
  <Paragraphs>412</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American Typewriter</vt:lpstr>
      <vt:lpstr>Calibri</vt:lpstr>
      <vt:lpstr>Helvetica</vt:lpstr>
      <vt:lpstr>ＭＳ Ｐゴシック</vt:lpstr>
      <vt:lpstr>Myriad Pro</vt:lpstr>
      <vt:lpstr>Arial</vt:lpstr>
      <vt:lpstr>Office Theme</vt:lpstr>
      <vt:lpstr>Computational Biology Patterns of microbial community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Unweighted UniFrac (Qualitative, Phylogenetic)</vt:lpstr>
      <vt:lpstr>Weighted UniFrac (Quantitative, Phylogenetic)</vt:lpstr>
      <vt:lpstr>PowerPoint Presentation</vt:lpstr>
    </vt:vector>
  </TitlesOfParts>
  <Company>Oregon State University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Demo: Perspectives on Microbial Communities in Health and Disease </dc:title>
  <dc:creator>Jesse Zaneveld</dc:creator>
  <cp:lastModifiedBy>Jesse Zaneveld</cp:lastModifiedBy>
  <cp:revision>76</cp:revision>
  <dcterms:created xsi:type="dcterms:W3CDTF">2016-02-05T21:04:08Z</dcterms:created>
  <dcterms:modified xsi:type="dcterms:W3CDTF">2018-01-16T06:28:59Z</dcterms:modified>
</cp:coreProperties>
</file>